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rts/chart1.xml" ContentType="application/vnd.openxmlformats-officedocument.drawingml.chart+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charts/chart2.xml" ContentType="application/vnd.openxmlformats-officedocument.drawingml.chart+xml"/>
  <Override PartName="/ppt/theme/themeOverride1.xml" ContentType="application/vnd.openxmlformats-officedocument.themeOverride+xml"/>
  <Override PartName="/ppt/drawings/drawing1.xml" ContentType="application/vnd.openxmlformats-officedocument.drawingml.chartshapes+xml"/>
  <Override PartName="/ppt/notesSlides/notesSlide4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64"/>
  </p:notesMasterIdLst>
  <p:sldIdLst>
    <p:sldId id="256" r:id="rId2"/>
    <p:sldId id="368" r:id="rId3"/>
    <p:sldId id="369" r:id="rId4"/>
    <p:sldId id="405" r:id="rId5"/>
    <p:sldId id="465" r:id="rId6"/>
    <p:sldId id="472" r:id="rId7"/>
    <p:sldId id="473" r:id="rId8"/>
    <p:sldId id="393" r:id="rId9"/>
    <p:sldId id="475" r:id="rId10"/>
    <p:sldId id="485" r:id="rId11"/>
    <p:sldId id="414" r:id="rId12"/>
    <p:sldId id="470" r:id="rId13"/>
    <p:sldId id="467" r:id="rId14"/>
    <p:sldId id="466" r:id="rId15"/>
    <p:sldId id="471" r:id="rId16"/>
    <p:sldId id="468" r:id="rId17"/>
    <p:sldId id="474" r:id="rId18"/>
    <p:sldId id="392" r:id="rId19"/>
    <p:sldId id="499" r:id="rId20"/>
    <p:sldId id="492" r:id="rId21"/>
    <p:sldId id="395" r:id="rId22"/>
    <p:sldId id="391" r:id="rId23"/>
    <p:sldId id="482" r:id="rId24"/>
    <p:sldId id="484" r:id="rId25"/>
    <p:sldId id="483" r:id="rId26"/>
    <p:sldId id="500" r:id="rId27"/>
    <p:sldId id="501" r:id="rId28"/>
    <p:sldId id="478" r:id="rId29"/>
    <p:sldId id="396" r:id="rId30"/>
    <p:sldId id="476" r:id="rId31"/>
    <p:sldId id="490" r:id="rId32"/>
    <p:sldId id="477" r:id="rId33"/>
    <p:sldId id="384" r:id="rId34"/>
    <p:sldId id="385" r:id="rId35"/>
    <p:sldId id="380" r:id="rId36"/>
    <p:sldId id="383" r:id="rId37"/>
    <p:sldId id="493" r:id="rId38"/>
    <p:sldId id="479" r:id="rId39"/>
    <p:sldId id="481" r:id="rId40"/>
    <p:sldId id="486" r:id="rId41"/>
    <p:sldId id="488" r:id="rId42"/>
    <p:sldId id="489" r:id="rId43"/>
    <p:sldId id="487" r:id="rId44"/>
    <p:sldId id="498" r:id="rId45"/>
    <p:sldId id="502" r:id="rId46"/>
    <p:sldId id="495" r:id="rId47"/>
    <p:sldId id="496" r:id="rId48"/>
    <p:sldId id="497" r:id="rId49"/>
    <p:sldId id="503" r:id="rId50"/>
    <p:sldId id="494" r:id="rId51"/>
    <p:sldId id="401" r:id="rId52"/>
    <p:sldId id="427" r:id="rId53"/>
    <p:sldId id="411" r:id="rId54"/>
    <p:sldId id="429" r:id="rId55"/>
    <p:sldId id="400" r:id="rId56"/>
    <p:sldId id="431" r:id="rId57"/>
    <p:sldId id="480" r:id="rId58"/>
    <p:sldId id="389" r:id="rId59"/>
    <p:sldId id="491" r:id="rId60"/>
    <p:sldId id="440" r:id="rId61"/>
    <p:sldId id="463" r:id="rId62"/>
    <p:sldId id="439" r:id="rId6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DO" initials="M" lastIdx="1" clrIdx="0">
    <p:extLst>
      <p:ext uri="{19B8F6BF-5375-455C-9EA6-DF929625EA0E}">
        <p15:presenceInfo xmlns:p15="http://schemas.microsoft.com/office/powerpoint/2012/main" userId="MDO"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65636"/>
    <a:srgbClr val="196333"/>
    <a:srgbClr val="289D4F"/>
    <a:srgbClr val="092011"/>
    <a:srgbClr val="18AE18"/>
    <a:srgbClr val="6AEE6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0000" autoAdjust="0"/>
    <p:restoredTop sz="95455" autoAdjust="0"/>
  </p:normalViewPr>
  <p:slideViewPr>
    <p:cSldViewPr>
      <p:cViewPr varScale="1">
        <p:scale>
          <a:sx n="88" d="100"/>
          <a:sy n="88" d="100"/>
        </p:scale>
        <p:origin x="612" y="66"/>
      </p:cViewPr>
      <p:guideLst>
        <p:guide orient="horz" pos="2160"/>
        <p:guide pos="2880"/>
      </p:guideLst>
    </p:cSldViewPr>
  </p:slideViewPr>
  <p:outlineViewPr>
    <p:cViewPr>
      <p:scale>
        <a:sx n="33" d="100"/>
        <a:sy n="33" d="100"/>
      </p:scale>
      <p:origin x="0" y="0"/>
    </p:cViewPr>
  </p:outlineViewPr>
  <p:notesTextViewPr>
    <p:cViewPr>
      <p:scale>
        <a:sx n="3" d="2"/>
        <a:sy n="3" d="2"/>
      </p:scale>
      <p:origin x="0" y="0"/>
    </p:cViewPr>
  </p:notesTextViewPr>
  <p:sorterViewPr>
    <p:cViewPr>
      <p:scale>
        <a:sx n="66" d="100"/>
        <a:sy n="66" d="100"/>
      </p:scale>
      <p:origin x="0" y="0"/>
    </p:cViewPr>
  </p:sorterViewPr>
  <p:notesViewPr>
    <p:cSldViewPr>
      <p:cViewPr varScale="1">
        <p:scale>
          <a:sx n="53" d="100"/>
          <a:sy n="53" d="100"/>
        </p:scale>
        <p:origin x="-2610" y="-102"/>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commentAuthors" Target="commentAuthor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notesMaster" Target="notesMasters/notesMaster1.xml"/><Relationship Id="rId69"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viewProps" Target="view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2.xml.rels><?xml version="1.0" encoding="UTF-8" standalone="yes"?>
<Relationships xmlns="http://schemas.openxmlformats.org/package/2006/relationships"><Relationship Id="rId3" Type="http://schemas.openxmlformats.org/officeDocument/2006/relationships/chartUserShapes" Target="../drawings/drawing1.xml"/><Relationship Id="rId2" Type="http://schemas.openxmlformats.org/officeDocument/2006/relationships/oleObject" Target="file:///C:\Users\lenovo-win8\Desktop\Copy%20of%202008%202012%202014%20State%20IPM%20Comparative%20Analysis%20012815.xlsx" TargetMode="External"/><Relationship Id="rId1" Type="http://schemas.openxmlformats.org/officeDocument/2006/relationships/themeOverride" Target="../theme/themeOverride1.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0333187518226883E-2"/>
          <c:y val="3.0831235436797746E-2"/>
          <c:w val="0.90497545445708172"/>
          <c:h val="0.78151053853302344"/>
        </c:manualLayout>
      </c:layout>
      <c:barChart>
        <c:barDir val="col"/>
        <c:grouping val="clustered"/>
        <c:varyColors val="0"/>
        <c:ser>
          <c:idx val="0"/>
          <c:order val="0"/>
          <c:tx>
            <c:strRef>
              <c:f>Sheet1!$B$1</c:f>
              <c:strCache>
                <c:ptCount val="1"/>
                <c:pt idx="0">
                  <c:v>Column1</c:v>
                </c:pt>
              </c:strCache>
            </c:strRef>
          </c:tx>
          <c:invertIfNegative val="0"/>
          <c:dPt>
            <c:idx val="1"/>
            <c:invertIfNegative val="0"/>
            <c:bubble3D val="0"/>
            <c:spPr>
              <a:solidFill>
                <a:schemeClr val="accent2"/>
              </a:solidFill>
            </c:spPr>
          </c:dPt>
          <c:dPt>
            <c:idx val="2"/>
            <c:invertIfNegative val="0"/>
            <c:bubble3D val="0"/>
            <c:spPr>
              <a:solidFill>
                <a:schemeClr val="accent5">
                  <a:lumMod val="75000"/>
                </a:schemeClr>
              </a:solidFill>
            </c:spPr>
          </c:dPt>
          <c:dPt>
            <c:idx val="3"/>
            <c:invertIfNegative val="0"/>
            <c:bubble3D val="0"/>
            <c:spPr>
              <a:solidFill>
                <a:schemeClr val="accent6">
                  <a:lumMod val="75000"/>
                </a:schemeClr>
              </a:solidFill>
            </c:spPr>
          </c:dPt>
          <c:dPt>
            <c:idx val="4"/>
            <c:invertIfNegative val="0"/>
            <c:bubble3D val="0"/>
            <c:spPr>
              <a:solidFill>
                <a:srgbClr val="7030A0"/>
              </a:solidFill>
            </c:spPr>
          </c:dPt>
          <c:dPt>
            <c:idx val="5"/>
            <c:invertIfNegative val="0"/>
            <c:bubble3D val="0"/>
            <c:spPr>
              <a:solidFill>
                <a:srgbClr val="196333"/>
              </a:solidFill>
            </c:spPr>
          </c:dPt>
          <c:cat>
            <c:strRef>
              <c:f>Sheet1!$A$2:$A$7</c:f>
              <c:strCache>
                <c:ptCount val="6"/>
                <c:pt idx="0">
                  <c:v>Tried new</c:v>
                </c:pt>
                <c:pt idx="1">
                  <c:v>Stopped buying</c:v>
                </c:pt>
                <c:pt idx="2">
                  <c:v>Recommend</c:v>
                </c:pt>
                <c:pt idx="3">
                  <c:v>Believe healthier</c:v>
                </c:pt>
                <c:pt idx="4">
                  <c:v>Will pay more</c:v>
                </c:pt>
                <c:pt idx="5">
                  <c:v>Would buy</c:v>
                </c:pt>
              </c:strCache>
            </c:strRef>
          </c:cat>
          <c:val>
            <c:numRef>
              <c:f>Sheet1!$B$2:$B$7</c:f>
              <c:numCache>
                <c:formatCode>General</c:formatCode>
                <c:ptCount val="6"/>
                <c:pt idx="0">
                  <c:v>43</c:v>
                </c:pt>
                <c:pt idx="1">
                  <c:v>48</c:v>
                </c:pt>
                <c:pt idx="2">
                  <c:v>55</c:v>
                </c:pt>
                <c:pt idx="3">
                  <c:v>60</c:v>
                </c:pt>
                <c:pt idx="4">
                  <c:v>68</c:v>
                </c:pt>
                <c:pt idx="5">
                  <c:v>90</c:v>
                </c:pt>
              </c:numCache>
            </c:numRef>
          </c:val>
        </c:ser>
        <c:dLbls>
          <c:showLegendKey val="0"/>
          <c:showVal val="0"/>
          <c:showCatName val="0"/>
          <c:showSerName val="0"/>
          <c:showPercent val="0"/>
          <c:showBubbleSize val="0"/>
        </c:dLbls>
        <c:gapWidth val="150"/>
        <c:axId val="382154768"/>
        <c:axId val="382151240"/>
      </c:barChart>
      <c:catAx>
        <c:axId val="382154768"/>
        <c:scaling>
          <c:orientation val="minMax"/>
        </c:scaling>
        <c:delete val="0"/>
        <c:axPos val="b"/>
        <c:numFmt formatCode="General" sourceLinked="0"/>
        <c:majorTickMark val="out"/>
        <c:minorTickMark val="none"/>
        <c:tickLblPos val="nextTo"/>
        <c:crossAx val="382151240"/>
        <c:crosses val="autoZero"/>
        <c:auto val="1"/>
        <c:lblAlgn val="ctr"/>
        <c:lblOffset val="100"/>
        <c:noMultiLvlLbl val="0"/>
      </c:catAx>
      <c:valAx>
        <c:axId val="382151240"/>
        <c:scaling>
          <c:orientation val="minMax"/>
        </c:scaling>
        <c:delete val="0"/>
        <c:axPos val="l"/>
        <c:majorGridlines/>
        <c:numFmt formatCode="General" sourceLinked="1"/>
        <c:majorTickMark val="out"/>
        <c:minorTickMark val="none"/>
        <c:tickLblPos val="nextTo"/>
        <c:crossAx val="382154768"/>
        <c:crosses val="autoZero"/>
        <c:crossBetween val="between"/>
      </c:valAx>
    </c:plotArea>
    <c:plotVisOnly val="1"/>
    <c:dispBlanksAs val="gap"/>
    <c:showDLblsOverMax val="0"/>
  </c:chart>
  <c:txPr>
    <a:bodyPr/>
    <a:lstStyle/>
    <a:p>
      <a:pPr>
        <a:defRPr sz="1800"/>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col"/>
        <c:grouping val="clustered"/>
        <c:varyColors val="0"/>
        <c:ser>
          <c:idx val="0"/>
          <c:order val="0"/>
          <c:tx>
            <c:strRef>
              <c:f>Sheet1!$B$1</c:f>
              <c:strCache>
                <c:ptCount val="1"/>
                <c:pt idx="0">
                  <c:v>2008</c:v>
                </c:pt>
              </c:strCache>
            </c:strRef>
          </c:tx>
          <c:invertIfNegative val="0"/>
          <c:cat>
            <c:strRef>
              <c:f>Sheet1!$A$2:$A$6</c:f>
              <c:strCache>
                <c:ptCount val="5"/>
                <c:pt idx="0">
                  <c:v>Statewide coordinated effort, multiple agencies &amp; institutions </c:v>
                </c:pt>
                <c:pt idx="1">
                  <c:v>Statewide program, single agency or institution</c:v>
                </c:pt>
                <c:pt idx="2">
                  <c:v>Independent local outreach/implementation efforts</c:v>
                </c:pt>
                <c:pt idx="3">
                  <c:v>Schools working independently towards IPM</c:v>
                </c:pt>
                <c:pt idx="4">
                  <c:v>None/other</c:v>
                </c:pt>
              </c:strCache>
            </c:strRef>
          </c:cat>
          <c:val>
            <c:numRef>
              <c:f>Sheet1!$B$2:$B$6</c:f>
              <c:numCache>
                <c:formatCode>General</c:formatCode>
                <c:ptCount val="5"/>
                <c:pt idx="0">
                  <c:v>5</c:v>
                </c:pt>
                <c:pt idx="1">
                  <c:v>8</c:v>
                </c:pt>
                <c:pt idx="2">
                  <c:v>6</c:v>
                </c:pt>
                <c:pt idx="3">
                  <c:v>1</c:v>
                </c:pt>
                <c:pt idx="4">
                  <c:v>17</c:v>
                </c:pt>
              </c:numCache>
            </c:numRef>
          </c:val>
        </c:ser>
        <c:ser>
          <c:idx val="1"/>
          <c:order val="1"/>
          <c:tx>
            <c:strRef>
              <c:f>Sheet1!$C$1</c:f>
              <c:strCache>
                <c:ptCount val="1"/>
                <c:pt idx="0">
                  <c:v>2012</c:v>
                </c:pt>
              </c:strCache>
            </c:strRef>
          </c:tx>
          <c:invertIfNegative val="0"/>
          <c:cat>
            <c:strRef>
              <c:f>Sheet1!$A$2:$A$6</c:f>
              <c:strCache>
                <c:ptCount val="5"/>
                <c:pt idx="0">
                  <c:v>Statewide coordinated effort, multiple agencies &amp; institutions </c:v>
                </c:pt>
                <c:pt idx="1">
                  <c:v>Statewide program, single agency or institution</c:v>
                </c:pt>
                <c:pt idx="2">
                  <c:v>Independent local outreach/implementation efforts</c:v>
                </c:pt>
                <c:pt idx="3">
                  <c:v>Schools working independently towards IPM</c:v>
                </c:pt>
                <c:pt idx="4">
                  <c:v>None/other</c:v>
                </c:pt>
              </c:strCache>
            </c:strRef>
          </c:cat>
          <c:val>
            <c:numRef>
              <c:f>Sheet1!$C$2:$C$6</c:f>
              <c:numCache>
                <c:formatCode>General</c:formatCode>
                <c:ptCount val="5"/>
                <c:pt idx="0">
                  <c:v>21</c:v>
                </c:pt>
                <c:pt idx="1">
                  <c:v>10</c:v>
                </c:pt>
                <c:pt idx="2">
                  <c:v>7</c:v>
                </c:pt>
                <c:pt idx="3">
                  <c:v>5</c:v>
                </c:pt>
                <c:pt idx="4">
                  <c:v>6</c:v>
                </c:pt>
              </c:numCache>
            </c:numRef>
          </c:val>
        </c:ser>
        <c:ser>
          <c:idx val="2"/>
          <c:order val="2"/>
          <c:tx>
            <c:strRef>
              <c:f>Sheet1!$D$1</c:f>
              <c:strCache>
                <c:ptCount val="1"/>
                <c:pt idx="0">
                  <c:v>2014</c:v>
                </c:pt>
              </c:strCache>
            </c:strRef>
          </c:tx>
          <c:invertIfNegative val="0"/>
          <c:cat>
            <c:strRef>
              <c:f>Sheet1!$A$2:$A$6</c:f>
              <c:strCache>
                <c:ptCount val="5"/>
                <c:pt idx="0">
                  <c:v>Statewide coordinated effort, multiple agencies &amp; institutions </c:v>
                </c:pt>
                <c:pt idx="1">
                  <c:v>Statewide program, single agency or institution</c:v>
                </c:pt>
                <c:pt idx="2">
                  <c:v>Independent local outreach/implementation efforts</c:v>
                </c:pt>
                <c:pt idx="3">
                  <c:v>Schools working independently towards IPM</c:v>
                </c:pt>
                <c:pt idx="4">
                  <c:v>None/other</c:v>
                </c:pt>
              </c:strCache>
            </c:strRef>
          </c:cat>
          <c:val>
            <c:numRef>
              <c:f>Sheet1!$D$2:$D$6</c:f>
              <c:numCache>
                <c:formatCode>General</c:formatCode>
                <c:ptCount val="5"/>
                <c:pt idx="0">
                  <c:v>20</c:v>
                </c:pt>
                <c:pt idx="1">
                  <c:v>14</c:v>
                </c:pt>
                <c:pt idx="2">
                  <c:v>5</c:v>
                </c:pt>
                <c:pt idx="3">
                  <c:v>3</c:v>
                </c:pt>
                <c:pt idx="4">
                  <c:v>8</c:v>
                </c:pt>
              </c:numCache>
            </c:numRef>
          </c:val>
        </c:ser>
        <c:dLbls>
          <c:showLegendKey val="0"/>
          <c:showVal val="0"/>
          <c:showCatName val="0"/>
          <c:showSerName val="0"/>
          <c:showPercent val="0"/>
          <c:showBubbleSize val="0"/>
        </c:dLbls>
        <c:gapWidth val="300"/>
        <c:axId val="280647392"/>
        <c:axId val="280645432"/>
      </c:barChart>
      <c:catAx>
        <c:axId val="280647392"/>
        <c:scaling>
          <c:orientation val="minMax"/>
        </c:scaling>
        <c:delete val="0"/>
        <c:axPos val="b"/>
        <c:numFmt formatCode="General" sourceLinked="1"/>
        <c:majorTickMark val="none"/>
        <c:minorTickMark val="none"/>
        <c:tickLblPos val="nextTo"/>
        <c:txPr>
          <a:bodyPr rot="0" vert="horz"/>
          <a:lstStyle/>
          <a:p>
            <a:pPr>
              <a:defRPr sz="1100"/>
            </a:pPr>
            <a:endParaRPr lang="en-US"/>
          </a:p>
        </c:txPr>
        <c:crossAx val="280645432"/>
        <c:crosses val="autoZero"/>
        <c:auto val="1"/>
        <c:lblAlgn val="ctr"/>
        <c:lblOffset val="100"/>
        <c:noMultiLvlLbl val="0"/>
      </c:catAx>
      <c:valAx>
        <c:axId val="280645432"/>
        <c:scaling>
          <c:orientation val="minMax"/>
        </c:scaling>
        <c:delete val="0"/>
        <c:axPos val="l"/>
        <c:majorGridlines/>
        <c:minorGridlines/>
        <c:title>
          <c:tx>
            <c:rich>
              <a:bodyPr/>
              <a:lstStyle/>
              <a:p>
                <a:pPr>
                  <a:defRPr sz="1100"/>
                </a:pPr>
                <a:r>
                  <a:rPr lang="en-US" sz="1100"/>
                  <a:t>Number of States</a:t>
                </a:r>
              </a:p>
            </c:rich>
          </c:tx>
          <c:layout/>
          <c:overlay val="0"/>
        </c:title>
        <c:numFmt formatCode="General" sourceLinked="1"/>
        <c:majorTickMark val="out"/>
        <c:minorTickMark val="none"/>
        <c:tickLblPos val="nextTo"/>
        <c:crossAx val="280647392"/>
        <c:crosses val="autoZero"/>
        <c:crossBetween val="between"/>
      </c:valAx>
    </c:plotArea>
    <c:legend>
      <c:legendPos val="r"/>
      <c:layout/>
      <c:overlay val="0"/>
      <c:txPr>
        <a:bodyPr/>
        <a:lstStyle/>
        <a:p>
          <a:pPr>
            <a:defRPr sz="1100"/>
          </a:pPr>
          <a:endParaRPr lang="en-US"/>
        </a:p>
      </c:txPr>
    </c:legend>
    <c:plotVisOnly val="1"/>
    <c:dispBlanksAs val="gap"/>
    <c:showDLblsOverMax val="0"/>
  </c:chart>
  <c:externalData r:id="rId2">
    <c:autoUpdate val="0"/>
  </c:externalData>
  <c:userShapes r:id="rId3"/>
</c:chartSpace>
</file>

<file path=ppt/drawings/drawing1.xml><?xml version="1.0" encoding="utf-8"?>
<c:userShapes xmlns:c="http://schemas.openxmlformats.org/drawingml/2006/chart">
  <cdr:relSizeAnchor xmlns:cdr="http://schemas.openxmlformats.org/drawingml/2006/chartDrawing">
    <cdr:from>
      <cdr:x>0.2118</cdr:x>
      <cdr:y>0.27019</cdr:y>
    </cdr:from>
    <cdr:to>
      <cdr:x>0.24357</cdr:x>
      <cdr:y>0.60724</cdr:y>
    </cdr:to>
    <cdr:sp macro="" textlink="">
      <cdr:nvSpPr>
        <cdr:cNvPr id="2" name="TextBox 1"/>
        <cdr:cNvSpPr txBox="1"/>
      </cdr:nvSpPr>
      <cdr:spPr>
        <a:xfrm xmlns:a="http://schemas.openxmlformats.org/drawingml/2006/main">
          <a:off x="1333501" y="923925"/>
          <a:ext cx="200025" cy="1152525"/>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n-US" sz="1100"/>
        </a:p>
      </cdr:txBody>
    </cdr:sp>
  </cdr:relSizeAnchor>
  <cdr:relSizeAnchor xmlns:cdr="http://schemas.openxmlformats.org/drawingml/2006/chartDrawing">
    <cdr:from>
      <cdr:x>0.15916</cdr:x>
      <cdr:y>0.19491</cdr:y>
    </cdr:from>
    <cdr:to>
      <cdr:x>0.21376</cdr:x>
      <cdr:y>0.86822</cdr:y>
    </cdr:to>
    <cdr:sp macro="" textlink="">
      <cdr:nvSpPr>
        <cdr:cNvPr id="3" name="TextBox 2"/>
        <cdr:cNvSpPr txBox="1"/>
      </cdr:nvSpPr>
      <cdr:spPr>
        <a:xfrm xmlns:a="http://schemas.openxmlformats.org/drawingml/2006/main">
          <a:off x="1447800" y="838200"/>
          <a:ext cx="496662" cy="2895600"/>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sz="1000" dirty="0"/>
            <a:t>AZ</a:t>
          </a:r>
        </a:p>
        <a:p xmlns:a="http://schemas.openxmlformats.org/drawingml/2006/main">
          <a:r>
            <a:rPr lang="en-US" sz="1000" dirty="0"/>
            <a:t>CA</a:t>
          </a:r>
        </a:p>
        <a:p xmlns:a="http://schemas.openxmlformats.org/drawingml/2006/main">
          <a:r>
            <a:rPr lang="en-US" sz="1000" dirty="0"/>
            <a:t>CO</a:t>
          </a:r>
        </a:p>
        <a:p xmlns:a="http://schemas.openxmlformats.org/drawingml/2006/main">
          <a:r>
            <a:rPr lang="en-US" sz="1000" dirty="0"/>
            <a:t>CT</a:t>
          </a:r>
        </a:p>
        <a:p xmlns:a="http://schemas.openxmlformats.org/drawingml/2006/main">
          <a:r>
            <a:rPr lang="en-US" sz="1000" dirty="0"/>
            <a:t>FL</a:t>
          </a:r>
        </a:p>
        <a:p xmlns:a="http://schemas.openxmlformats.org/drawingml/2006/main">
          <a:r>
            <a:rPr lang="en-US" sz="1000" dirty="0"/>
            <a:t>IA</a:t>
          </a:r>
        </a:p>
        <a:p xmlns:a="http://schemas.openxmlformats.org/drawingml/2006/main">
          <a:r>
            <a:rPr lang="en-US" sz="1000" dirty="0"/>
            <a:t>IL</a:t>
          </a:r>
        </a:p>
        <a:p xmlns:a="http://schemas.openxmlformats.org/drawingml/2006/main">
          <a:r>
            <a:rPr lang="en-US" sz="1000" dirty="0"/>
            <a:t>ME</a:t>
          </a:r>
        </a:p>
        <a:p xmlns:a="http://schemas.openxmlformats.org/drawingml/2006/main">
          <a:r>
            <a:rPr lang="en-US" sz="1000" dirty="0"/>
            <a:t>MN</a:t>
          </a:r>
        </a:p>
        <a:p xmlns:a="http://schemas.openxmlformats.org/drawingml/2006/main">
          <a:r>
            <a:rPr lang="en-US" sz="1000" dirty="0"/>
            <a:t>NC</a:t>
          </a:r>
        </a:p>
        <a:p xmlns:a="http://schemas.openxmlformats.org/drawingml/2006/main">
          <a:r>
            <a:rPr lang="en-US" sz="1000" dirty="0"/>
            <a:t>NE</a:t>
          </a:r>
        </a:p>
        <a:p xmlns:a="http://schemas.openxmlformats.org/drawingml/2006/main">
          <a:r>
            <a:rPr lang="en-US" sz="1000" dirty="0"/>
            <a:t>NH</a:t>
          </a:r>
        </a:p>
        <a:p xmlns:a="http://schemas.openxmlformats.org/drawingml/2006/main">
          <a:r>
            <a:rPr lang="en-US" sz="1000" dirty="0"/>
            <a:t>NJ</a:t>
          </a:r>
        </a:p>
        <a:p xmlns:a="http://schemas.openxmlformats.org/drawingml/2006/main">
          <a:r>
            <a:rPr lang="en-US" sz="1000" dirty="0"/>
            <a:t>NY</a:t>
          </a:r>
        </a:p>
        <a:p xmlns:a="http://schemas.openxmlformats.org/drawingml/2006/main">
          <a:r>
            <a:rPr lang="en-US" sz="1000" dirty="0"/>
            <a:t>OH</a:t>
          </a:r>
        </a:p>
        <a:p xmlns:a="http://schemas.openxmlformats.org/drawingml/2006/main">
          <a:r>
            <a:rPr lang="en-US" sz="1000" dirty="0"/>
            <a:t>PA</a:t>
          </a:r>
        </a:p>
        <a:p xmlns:a="http://schemas.openxmlformats.org/drawingml/2006/main">
          <a:r>
            <a:rPr lang="en-US" sz="1000" dirty="0"/>
            <a:t>IN</a:t>
          </a:r>
        </a:p>
        <a:p xmlns:a="http://schemas.openxmlformats.org/drawingml/2006/main">
          <a:r>
            <a:rPr lang="en-US" sz="1000" dirty="0" smtClean="0"/>
            <a:t>TN</a:t>
          </a:r>
        </a:p>
        <a:p xmlns:a="http://schemas.openxmlformats.org/drawingml/2006/main">
          <a:r>
            <a:rPr lang="en-US" sz="1000" dirty="0" smtClean="0"/>
            <a:t>TX</a:t>
          </a:r>
          <a:endParaRPr lang="en-US" sz="1000" dirty="0"/>
        </a:p>
        <a:p xmlns:a="http://schemas.openxmlformats.org/drawingml/2006/main">
          <a:r>
            <a:rPr lang="en-US" sz="1000" dirty="0"/>
            <a:t>UT</a:t>
          </a:r>
        </a:p>
        <a:p xmlns:a="http://schemas.openxmlformats.org/drawingml/2006/main">
          <a:r>
            <a:rPr lang="en-US" sz="1000" dirty="0"/>
            <a:t>WA</a:t>
          </a:r>
        </a:p>
        <a:p xmlns:a="http://schemas.openxmlformats.org/drawingml/2006/main">
          <a:endParaRPr lang="en-US" sz="1000" dirty="0"/>
        </a:p>
        <a:p xmlns:a="http://schemas.openxmlformats.org/drawingml/2006/main">
          <a:endParaRPr lang="en-US" sz="1000" dirty="0"/>
        </a:p>
      </cdr:txBody>
    </cdr:sp>
  </cdr:relSizeAnchor>
  <cdr:relSizeAnchor xmlns:cdr="http://schemas.openxmlformats.org/drawingml/2006/chartDrawing">
    <cdr:from>
      <cdr:x>0.13435</cdr:x>
      <cdr:y>0.17834</cdr:y>
    </cdr:from>
    <cdr:to>
      <cdr:x>0.18895</cdr:x>
      <cdr:y>0.85165</cdr:y>
    </cdr:to>
    <cdr:sp macro="" textlink="">
      <cdr:nvSpPr>
        <cdr:cNvPr id="4" name="TextBox 1"/>
        <cdr:cNvSpPr txBox="1"/>
      </cdr:nvSpPr>
      <cdr:spPr>
        <a:xfrm xmlns:a="http://schemas.openxmlformats.org/drawingml/2006/main">
          <a:off x="1222077" y="951275"/>
          <a:ext cx="496662" cy="3591435"/>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Calibri"/>
            </a:defRPr>
          </a:lvl1pPr>
          <a:lvl2pPr marL="457200" indent="0">
            <a:defRPr sz="1100">
              <a:latin typeface="Calibri"/>
            </a:defRPr>
          </a:lvl2pPr>
          <a:lvl3pPr marL="914400" indent="0">
            <a:defRPr sz="1100">
              <a:latin typeface="Calibri"/>
            </a:defRPr>
          </a:lvl3pPr>
          <a:lvl4pPr marL="1371600" indent="0">
            <a:defRPr sz="1100">
              <a:latin typeface="Calibri"/>
            </a:defRPr>
          </a:lvl4pPr>
          <a:lvl5pPr marL="1828800" indent="0">
            <a:defRPr sz="1100">
              <a:latin typeface="Calibri"/>
            </a:defRPr>
          </a:lvl5pPr>
          <a:lvl6pPr marL="2286000" indent="0">
            <a:defRPr sz="1100">
              <a:latin typeface="Calibri"/>
            </a:defRPr>
          </a:lvl6pPr>
          <a:lvl7pPr marL="2743200" indent="0">
            <a:defRPr sz="1100">
              <a:latin typeface="Calibri"/>
            </a:defRPr>
          </a:lvl7pPr>
          <a:lvl8pPr marL="3200400" indent="0">
            <a:defRPr sz="1100">
              <a:latin typeface="Calibri"/>
            </a:defRPr>
          </a:lvl8pPr>
          <a:lvl9pPr marL="3657600" indent="0">
            <a:defRPr sz="1100">
              <a:latin typeface="Calibri"/>
            </a:defRPr>
          </a:lvl9pPr>
        </a:lstStyle>
        <a:p xmlns:a="http://schemas.openxmlformats.org/drawingml/2006/main">
          <a:r>
            <a:rPr lang="en-US" sz="1000" dirty="0" smtClean="0"/>
            <a:t>AZ</a:t>
          </a:r>
        </a:p>
        <a:p xmlns:a="http://schemas.openxmlformats.org/drawingml/2006/main">
          <a:r>
            <a:rPr lang="en-US" sz="1000" dirty="0" smtClean="0"/>
            <a:t>CO</a:t>
          </a:r>
        </a:p>
        <a:p xmlns:a="http://schemas.openxmlformats.org/drawingml/2006/main">
          <a:r>
            <a:rPr lang="en-US" sz="1000" dirty="0" smtClean="0"/>
            <a:t>CT</a:t>
          </a:r>
        </a:p>
        <a:p xmlns:a="http://schemas.openxmlformats.org/drawingml/2006/main">
          <a:r>
            <a:rPr lang="en-US" sz="1000" dirty="0" smtClean="0"/>
            <a:t>FL</a:t>
          </a:r>
        </a:p>
        <a:p xmlns:a="http://schemas.openxmlformats.org/drawingml/2006/main">
          <a:r>
            <a:rPr lang="en-US" sz="1000" dirty="0" smtClean="0"/>
            <a:t>IA</a:t>
          </a:r>
        </a:p>
        <a:p xmlns:a="http://schemas.openxmlformats.org/drawingml/2006/main">
          <a:r>
            <a:rPr lang="en-US" sz="1000" dirty="0" smtClean="0"/>
            <a:t>LA</a:t>
          </a:r>
        </a:p>
        <a:p xmlns:a="http://schemas.openxmlformats.org/drawingml/2006/main">
          <a:r>
            <a:rPr lang="en-US" sz="1000" dirty="0" smtClean="0"/>
            <a:t>ME</a:t>
          </a:r>
        </a:p>
        <a:p xmlns:a="http://schemas.openxmlformats.org/drawingml/2006/main">
          <a:r>
            <a:rPr lang="en-US" sz="1000" dirty="0" smtClean="0"/>
            <a:t>MI</a:t>
          </a:r>
        </a:p>
        <a:p xmlns:a="http://schemas.openxmlformats.org/drawingml/2006/main">
          <a:r>
            <a:rPr lang="en-US" sz="1000" dirty="0" smtClean="0"/>
            <a:t>NC</a:t>
          </a:r>
        </a:p>
        <a:p xmlns:a="http://schemas.openxmlformats.org/drawingml/2006/main">
          <a:r>
            <a:rPr lang="en-US" sz="1000" dirty="0" smtClean="0"/>
            <a:t>NE</a:t>
          </a:r>
        </a:p>
        <a:p xmlns:a="http://schemas.openxmlformats.org/drawingml/2006/main">
          <a:r>
            <a:rPr lang="en-US" sz="1000" dirty="0" smtClean="0"/>
            <a:t>NJ</a:t>
          </a:r>
        </a:p>
        <a:p xmlns:a="http://schemas.openxmlformats.org/drawingml/2006/main">
          <a:r>
            <a:rPr lang="en-US" sz="1000" dirty="0" smtClean="0"/>
            <a:t>NM</a:t>
          </a:r>
        </a:p>
        <a:p xmlns:a="http://schemas.openxmlformats.org/drawingml/2006/main">
          <a:r>
            <a:rPr lang="en-US" sz="1000" dirty="0" smtClean="0"/>
            <a:t>NY</a:t>
          </a:r>
        </a:p>
        <a:p xmlns:a="http://schemas.openxmlformats.org/drawingml/2006/main">
          <a:r>
            <a:rPr lang="en-US" sz="1000" dirty="0" smtClean="0"/>
            <a:t>OH</a:t>
          </a:r>
        </a:p>
        <a:p xmlns:a="http://schemas.openxmlformats.org/drawingml/2006/main">
          <a:r>
            <a:rPr lang="en-US" sz="1000" dirty="0" smtClean="0"/>
            <a:t>IA</a:t>
          </a:r>
        </a:p>
        <a:p xmlns:a="http://schemas.openxmlformats.org/drawingml/2006/main">
          <a:r>
            <a:rPr lang="en-US" sz="1000" dirty="0" smtClean="0"/>
            <a:t>IN</a:t>
          </a:r>
        </a:p>
        <a:p xmlns:a="http://schemas.openxmlformats.org/drawingml/2006/main">
          <a:r>
            <a:rPr lang="en-US" sz="1000" dirty="0" smtClean="0"/>
            <a:t>TX</a:t>
          </a:r>
        </a:p>
        <a:p xmlns:a="http://schemas.openxmlformats.org/drawingml/2006/main">
          <a:r>
            <a:rPr lang="en-US" sz="1000" dirty="0" smtClean="0"/>
            <a:t>UT</a:t>
          </a:r>
        </a:p>
        <a:p xmlns:a="http://schemas.openxmlformats.org/drawingml/2006/main">
          <a:r>
            <a:rPr lang="en-US" sz="1000" dirty="0" smtClean="0"/>
            <a:t>VA</a:t>
          </a:r>
        </a:p>
        <a:p xmlns:a="http://schemas.openxmlformats.org/drawingml/2006/main">
          <a:r>
            <a:rPr lang="en-US" sz="1000" dirty="0" smtClean="0"/>
            <a:t>VT</a:t>
          </a:r>
        </a:p>
        <a:p xmlns:a="http://schemas.openxmlformats.org/drawingml/2006/main">
          <a:r>
            <a:rPr lang="en-US" sz="1000" dirty="0" smtClean="0"/>
            <a:t>WA</a:t>
          </a:r>
        </a:p>
        <a:p xmlns:a="http://schemas.openxmlformats.org/drawingml/2006/main">
          <a:endParaRPr lang="en-US" sz="1000" dirty="0"/>
        </a:p>
        <a:p xmlns:a="http://schemas.openxmlformats.org/drawingml/2006/main">
          <a:endParaRPr lang="en-US" sz="1000" dirty="0"/>
        </a:p>
        <a:p xmlns:a="http://schemas.openxmlformats.org/drawingml/2006/main">
          <a:endParaRPr lang="en-US" sz="1000" dirty="0"/>
        </a:p>
      </cdr:txBody>
    </cdr:sp>
  </cdr:relSizeAnchor>
  <cdr:relSizeAnchor xmlns:cdr="http://schemas.openxmlformats.org/drawingml/2006/chartDrawing">
    <cdr:from>
      <cdr:x>0.30471</cdr:x>
      <cdr:y>0.52857</cdr:y>
    </cdr:from>
    <cdr:to>
      <cdr:x>0.35931</cdr:x>
      <cdr:y>0.84474</cdr:y>
    </cdr:to>
    <cdr:sp macro="" textlink="">
      <cdr:nvSpPr>
        <cdr:cNvPr id="5" name="TextBox 1"/>
        <cdr:cNvSpPr txBox="1"/>
      </cdr:nvSpPr>
      <cdr:spPr>
        <a:xfrm xmlns:a="http://schemas.openxmlformats.org/drawingml/2006/main">
          <a:off x="2771775" y="2819400"/>
          <a:ext cx="496662" cy="1686435"/>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Calibri"/>
            </a:defRPr>
          </a:lvl1pPr>
          <a:lvl2pPr marL="457200" indent="0">
            <a:defRPr sz="1100">
              <a:latin typeface="Calibri"/>
            </a:defRPr>
          </a:lvl2pPr>
          <a:lvl3pPr marL="914400" indent="0">
            <a:defRPr sz="1100">
              <a:latin typeface="Calibri"/>
            </a:defRPr>
          </a:lvl3pPr>
          <a:lvl4pPr marL="1371600" indent="0">
            <a:defRPr sz="1100">
              <a:latin typeface="Calibri"/>
            </a:defRPr>
          </a:lvl4pPr>
          <a:lvl5pPr marL="1828800" indent="0">
            <a:defRPr sz="1100">
              <a:latin typeface="Calibri"/>
            </a:defRPr>
          </a:lvl5pPr>
          <a:lvl6pPr marL="2286000" indent="0">
            <a:defRPr sz="1100">
              <a:latin typeface="Calibri"/>
            </a:defRPr>
          </a:lvl6pPr>
          <a:lvl7pPr marL="2743200" indent="0">
            <a:defRPr sz="1100">
              <a:latin typeface="Calibri"/>
            </a:defRPr>
          </a:lvl7pPr>
          <a:lvl8pPr marL="3200400" indent="0">
            <a:defRPr sz="1100">
              <a:latin typeface="Calibri"/>
            </a:defRPr>
          </a:lvl8pPr>
          <a:lvl9pPr marL="3657600" indent="0">
            <a:defRPr sz="1100">
              <a:latin typeface="Calibri"/>
            </a:defRPr>
          </a:lvl9pPr>
        </a:lstStyle>
        <a:p xmlns:a="http://schemas.openxmlformats.org/drawingml/2006/main">
          <a:r>
            <a:rPr lang="en-US" sz="1000" dirty="0" smtClean="0"/>
            <a:t>CA</a:t>
          </a:r>
        </a:p>
        <a:p xmlns:a="http://schemas.openxmlformats.org/drawingml/2006/main">
          <a:r>
            <a:rPr lang="en-US" sz="1000" dirty="0" smtClean="0"/>
            <a:t>MA</a:t>
          </a:r>
        </a:p>
        <a:p xmlns:a="http://schemas.openxmlformats.org/drawingml/2006/main">
          <a:r>
            <a:rPr lang="en-US" sz="1000" dirty="0" smtClean="0"/>
            <a:t>MD</a:t>
          </a:r>
        </a:p>
        <a:p xmlns:a="http://schemas.openxmlformats.org/drawingml/2006/main">
          <a:r>
            <a:rPr lang="en-US" sz="1000" dirty="0" smtClean="0"/>
            <a:t>ND</a:t>
          </a:r>
        </a:p>
        <a:p xmlns:a="http://schemas.openxmlformats.org/drawingml/2006/main">
          <a:r>
            <a:rPr lang="en-US" sz="1000" dirty="0" smtClean="0"/>
            <a:t>OR</a:t>
          </a:r>
        </a:p>
        <a:p xmlns:a="http://schemas.openxmlformats.org/drawingml/2006/main">
          <a:r>
            <a:rPr lang="en-US" sz="1000" dirty="0" smtClean="0"/>
            <a:t>RI</a:t>
          </a:r>
        </a:p>
        <a:p xmlns:a="http://schemas.openxmlformats.org/drawingml/2006/main">
          <a:r>
            <a:rPr lang="en-US" sz="1000" dirty="0" smtClean="0"/>
            <a:t>SC</a:t>
          </a:r>
        </a:p>
        <a:p xmlns:a="http://schemas.openxmlformats.org/drawingml/2006/main">
          <a:r>
            <a:rPr lang="en-US" sz="1000" dirty="0" smtClean="0"/>
            <a:t>SD</a:t>
          </a:r>
        </a:p>
        <a:p xmlns:a="http://schemas.openxmlformats.org/drawingml/2006/main">
          <a:r>
            <a:rPr lang="en-US" sz="1000" dirty="0" smtClean="0"/>
            <a:t>WV</a:t>
          </a:r>
        </a:p>
        <a:p xmlns:a="http://schemas.openxmlformats.org/drawingml/2006/main">
          <a:r>
            <a:rPr lang="en-US" sz="1000" dirty="0" smtClean="0"/>
            <a:t>WY</a:t>
          </a:r>
          <a:endParaRPr lang="en-US" sz="1000" dirty="0"/>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720F55F-B9D0-44B4-99BD-FC7857500017}" type="datetimeFigureOut">
              <a:rPr lang="en-US" smtClean="0"/>
              <a:pPr/>
              <a:t>5/18/2015</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FB24EA6-8A3F-4C32-9758-D506FDBEED5E}" type="slidenum">
              <a:rPr lang="en-US" smtClean="0"/>
              <a:pPr/>
              <a:t>‹#›</a:t>
            </a:fld>
            <a:endParaRPr lang="en-US" dirty="0"/>
          </a:p>
        </p:txBody>
      </p:sp>
    </p:spTree>
    <p:extLst>
      <p:ext uri="{BB962C8B-B14F-4D97-AF65-F5344CB8AC3E}">
        <p14:creationId xmlns:p14="http://schemas.microsoft.com/office/powerpoint/2010/main" val="271620617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dirty="0" smtClean="0">
                <a:solidFill>
                  <a:srgbClr val="196333"/>
                </a:solidFill>
              </a:rPr>
              <a:t>	</a:t>
            </a:r>
            <a:endParaRPr lang="en-US" dirty="0"/>
          </a:p>
        </p:txBody>
      </p:sp>
      <p:sp>
        <p:nvSpPr>
          <p:cNvPr id="4" name="Slide Number Placeholder 3"/>
          <p:cNvSpPr>
            <a:spLocks noGrp="1"/>
          </p:cNvSpPr>
          <p:nvPr>
            <p:ph type="sldNum" sz="quarter" idx="10"/>
          </p:nvPr>
        </p:nvSpPr>
        <p:spPr/>
        <p:txBody>
          <a:bodyPr/>
          <a:lstStyle/>
          <a:p>
            <a:fld id="{DFB24EA6-8A3F-4C32-9758-D506FDBEED5E}" type="slidenum">
              <a:rPr lang="en-US" smtClean="0"/>
              <a:pPr/>
              <a:t>1</a:t>
            </a:fld>
            <a:endParaRPr lang="en-US" dirty="0"/>
          </a:p>
        </p:txBody>
      </p:sp>
    </p:spTree>
    <p:extLst>
      <p:ext uri="{BB962C8B-B14F-4D97-AF65-F5344CB8AC3E}">
        <p14:creationId xmlns:p14="http://schemas.microsoft.com/office/powerpoint/2010/main" val="302166986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Tom</a:t>
            </a:r>
            <a:endParaRPr lang="en-US" dirty="0"/>
          </a:p>
        </p:txBody>
      </p:sp>
      <p:sp>
        <p:nvSpPr>
          <p:cNvPr id="4" name="Slide Number Placeholder 3"/>
          <p:cNvSpPr>
            <a:spLocks noGrp="1"/>
          </p:cNvSpPr>
          <p:nvPr>
            <p:ph type="sldNum" sz="quarter" idx="10"/>
          </p:nvPr>
        </p:nvSpPr>
        <p:spPr/>
        <p:txBody>
          <a:bodyPr/>
          <a:lstStyle/>
          <a:p>
            <a:pPr>
              <a:defRPr/>
            </a:pPr>
            <a:fld id="{CDBCAECE-BBDB-4CA5-9FA2-7891DEA311DB}" type="slidenum">
              <a:rPr lang="en-US" smtClean="0"/>
              <a:pPr>
                <a:defRPr/>
              </a:pPr>
              <a:t>13</a:t>
            </a:fld>
            <a:endParaRPr lang="en-US"/>
          </a:p>
        </p:txBody>
      </p:sp>
    </p:spTree>
    <p:extLst>
      <p:ext uri="{BB962C8B-B14F-4D97-AF65-F5344CB8AC3E}">
        <p14:creationId xmlns:p14="http://schemas.microsoft.com/office/powerpoint/2010/main" val="355801828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Tom</a:t>
            </a:r>
            <a:endParaRPr lang="en-US" dirty="0"/>
          </a:p>
        </p:txBody>
      </p:sp>
      <p:sp>
        <p:nvSpPr>
          <p:cNvPr id="4" name="Slide Number Placeholder 3"/>
          <p:cNvSpPr>
            <a:spLocks noGrp="1"/>
          </p:cNvSpPr>
          <p:nvPr>
            <p:ph type="sldNum" sz="quarter" idx="10"/>
          </p:nvPr>
        </p:nvSpPr>
        <p:spPr/>
        <p:txBody>
          <a:bodyPr/>
          <a:lstStyle/>
          <a:p>
            <a:pPr>
              <a:defRPr/>
            </a:pPr>
            <a:fld id="{CDBCAECE-BBDB-4CA5-9FA2-7891DEA311DB}" type="slidenum">
              <a:rPr lang="en-US" smtClean="0"/>
              <a:pPr>
                <a:defRPr/>
              </a:pPr>
              <a:t>14</a:t>
            </a:fld>
            <a:endParaRPr lang="en-US"/>
          </a:p>
        </p:txBody>
      </p:sp>
    </p:spTree>
    <p:extLst>
      <p:ext uri="{BB962C8B-B14F-4D97-AF65-F5344CB8AC3E}">
        <p14:creationId xmlns:p14="http://schemas.microsoft.com/office/powerpoint/2010/main" val="70047295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Tom</a:t>
            </a:r>
            <a:endParaRPr lang="en-US" dirty="0"/>
          </a:p>
        </p:txBody>
      </p:sp>
      <p:sp>
        <p:nvSpPr>
          <p:cNvPr id="4" name="Slide Number Placeholder 3"/>
          <p:cNvSpPr>
            <a:spLocks noGrp="1"/>
          </p:cNvSpPr>
          <p:nvPr>
            <p:ph type="sldNum" sz="quarter" idx="10"/>
          </p:nvPr>
        </p:nvSpPr>
        <p:spPr/>
        <p:txBody>
          <a:bodyPr/>
          <a:lstStyle/>
          <a:p>
            <a:pPr>
              <a:defRPr/>
            </a:pPr>
            <a:fld id="{CDBCAECE-BBDB-4CA5-9FA2-7891DEA311DB}" type="slidenum">
              <a:rPr lang="en-US" smtClean="0"/>
              <a:pPr>
                <a:defRPr/>
              </a:pPr>
              <a:t>16</a:t>
            </a:fld>
            <a:endParaRPr lang="en-US"/>
          </a:p>
        </p:txBody>
      </p:sp>
    </p:spTree>
    <p:extLst>
      <p:ext uri="{BB962C8B-B14F-4D97-AF65-F5344CB8AC3E}">
        <p14:creationId xmlns:p14="http://schemas.microsoft.com/office/powerpoint/2010/main" val="107466439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Tom</a:t>
            </a:r>
            <a:endParaRPr lang="en-US" dirty="0"/>
          </a:p>
        </p:txBody>
      </p:sp>
      <p:sp>
        <p:nvSpPr>
          <p:cNvPr id="4" name="Slide Number Placeholder 3"/>
          <p:cNvSpPr>
            <a:spLocks noGrp="1"/>
          </p:cNvSpPr>
          <p:nvPr>
            <p:ph type="sldNum" sz="quarter" idx="10"/>
          </p:nvPr>
        </p:nvSpPr>
        <p:spPr/>
        <p:txBody>
          <a:bodyPr/>
          <a:lstStyle/>
          <a:p>
            <a:pPr>
              <a:defRPr/>
            </a:pPr>
            <a:fld id="{CDBCAECE-BBDB-4CA5-9FA2-7891DEA311DB}" type="slidenum">
              <a:rPr lang="en-US" smtClean="0"/>
              <a:pPr>
                <a:defRPr/>
              </a:pPr>
              <a:t>17</a:t>
            </a:fld>
            <a:endParaRPr lang="en-US"/>
          </a:p>
        </p:txBody>
      </p:sp>
    </p:spTree>
    <p:extLst>
      <p:ext uri="{BB962C8B-B14F-4D97-AF65-F5344CB8AC3E}">
        <p14:creationId xmlns:p14="http://schemas.microsoft.com/office/powerpoint/2010/main" val="415628249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Tom</a:t>
            </a:r>
            <a:endParaRPr lang="en-US" dirty="0"/>
          </a:p>
        </p:txBody>
      </p:sp>
      <p:sp>
        <p:nvSpPr>
          <p:cNvPr id="4" name="Slide Number Placeholder 3"/>
          <p:cNvSpPr>
            <a:spLocks noGrp="1"/>
          </p:cNvSpPr>
          <p:nvPr>
            <p:ph type="sldNum" sz="quarter" idx="10"/>
          </p:nvPr>
        </p:nvSpPr>
        <p:spPr/>
        <p:txBody>
          <a:bodyPr/>
          <a:lstStyle/>
          <a:p>
            <a:pPr>
              <a:defRPr/>
            </a:pPr>
            <a:fld id="{CDBCAECE-BBDB-4CA5-9FA2-7891DEA311DB}" type="slidenum">
              <a:rPr lang="en-US" smtClean="0"/>
              <a:pPr>
                <a:defRPr/>
              </a:pPr>
              <a:t>18</a:t>
            </a:fld>
            <a:endParaRPr lang="en-US"/>
          </a:p>
        </p:txBody>
      </p:sp>
    </p:spTree>
    <p:extLst>
      <p:ext uri="{BB962C8B-B14F-4D97-AF65-F5344CB8AC3E}">
        <p14:creationId xmlns:p14="http://schemas.microsoft.com/office/powerpoint/2010/main" val="202290502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Tom</a:t>
            </a:r>
            <a:endParaRPr lang="en-US" dirty="0"/>
          </a:p>
        </p:txBody>
      </p:sp>
      <p:sp>
        <p:nvSpPr>
          <p:cNvPr id="4" name="Slide Number Placeholder 3"/>
          <p:cNvSpPr>
            <a:spLocks noGrp="1"/>
          </p:cNvSpPr>
          <p:nvPr>
            <p:ph type="sldNum" sz="quarter" idx="10"/>
          </p:nvPr>
        </p:nvSpPr>
        <p:spPr/>
        <p:txBody>
          <a:bodyPr/>
          <a:lstStyle/>
          <a:p>
            <a:pPr>
              <a:defRPr/>
            </a:pPr>
            <a:fld id="{CDBCAECE-BBDB-4CA5-9FA2-7891DEA311DB}" type="slidenum">
              <a:rPr lang="en-US" smtClean="0"/>
              <a:pPr>
                <a:defRPr/>
              </a:pPr>
              <a:t>19</a:t>
            </a:fld>
            <a:endParaRPr lang="en-US"/>
          </a:p>
        </p:txBody>
      </p:sp>
    </p:spTree>
    <p:extLst>
      <p:ext uri="{BB962C8B-B14F-4D97-AF65-F5344CB8AC3E}">
        <p14:creationId xmlns:p14="http://schemas.microsoft.com/office/powerpoint/2010/main" val="9642209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Tom</a:t>
            </a:r>
            <a:endParaRPr lang="en-US" dirty="0"/>
          </a:p>
        </p:txBody>
      </p:sp>
      <p:sp>
        <p:nvSpPr>
          <p:cNvPr id="4" name="Slide Number Placeholder 3"/>
          <p:cNvSpPr>
            <a:spLocks noGrp="1"/>
          </p:cNvSpPr>
          <p:nvPr>
            <p:ph type="sldNum" sz="quarter" idx="10"/>
          </p:nvPr>
        </p:nvSpPr>
        <p:spPr/>
        <p:txBody>
          <a:bodyPr/>
          <a:lstStyle/>
          <a:p>
            <a:pPr>
              <a:defRPr/>
            </a:pPr>
            <a:fld id="{CDBCAECE-BBDB-4CA5-9FA2-7891DEA311DB}" type="slidenum">
              <a:rPr lang="en-US" smtClean="0"/>
              <a:pPr>
                <a:defRPr/>
              </a:pPr>
              <a:t>20</a:t>
            </a:fld>
            <a:endParaRPr lang="en-US"/>
          </a:p>
        </p:txBody>
      </p:sp>
    </p:spTree>
    <p:extLst>
      <p:ext uri="{BB962C8B-B14F-4D97-AF65-F5344CB8AC3E}">
        <p14:creationId xmlns:p14="http://schemas.microsoft.com/office/powerpoint/2010/main" val="20169651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There are many definitions of IPM. </a:t>
            </a:r>
          </a:p>
          <a:p>
            <a:r>
              <a:rPr lang="en-US" dirty="0" smtClean="0"/>
              <a:t>When</a:t>
            </a:r>
            <a:r>
              <a:rPr lang="en-US" baseline="0" dirty="0" smtClean="0"/>
              <a:t> we arrive, many companies offer customers an IPM-style service. </a:t>
            </a:r>
          </a:p>
          <a:p>
            <a:r>
              <a:rPr lang="en-US" baseline="0" dirty="0" smtClean="0"/>
              <a:t>Our 63-point on-site evaluation is a real eye-opener in terms of what high-level IPM really is.</a:t>
            </a:r>
            <a:endParaRPr lang="en-US" dirty="0"/>
          </a:p>
        </p:txBody>
      </p:sp>
      <p:sp>
        <p:nvSpPr>
          <p:cNvPr id="4" name="Slide Number Placeholder 3"/>
          <p:cNvSpPr>
            <a:spLocks noGrp="1"/>
          </p:cNvSpPr>
          <p:nvPr>
            <p:ph type="sldNum" sz="quarter" idx="10"/>
          </p:nvPr>
        </p:nvSpPr>
        <p:spPr/>
        <p:txBody>
          <a:bodyPr/>
          <a:lstStyle/>
          <a:p>
            <a:fld id="{745208EE-2AD5-47F1-A652-C7B9158CC267}" type="slidenum">
              <a:rPr lang="en-US" smtClean="0">
                <a:solidFill>
                  <a:prstClr val="black"/>
                </a:solidFill>
              </a:rPr>
              <a:pPr/>
              <a:t>21</a:t>
            </a:fld>
            <a:endParaRPr lang="en-US">
              <a:solidFill>
                <a:prstClr val="black"/>
              </a:solidFill>
            </a:endParaRPr>
          </a:p>
        </p:txBody>
      </p:sp>
    </p:spTree>
    <p:extLst>
      <p:ext uri="{BB962C8B-B14F-4D97-AF65-F5344CB8AC3E}">
        <p14:creationId xmlns:p14="http://schemas.microsoft.com/office/powerpoint/2010/main" val="265358488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Tom</a:t>
            </a:r>
            <a:endParaRPr lang="en-US" dirty="0"/>
          </a:p>
        </p:txBody>
      </p:sp>
      <p:sp>
        <p:nvSpPr>
          <p:cNvPr id="4" name="Slide Number Placeholder 3"/>
          <p:cNvSpPr>
            <a:spLocks noGrp="1"/>
          </p:cNvSpPr>
          <p:nvPr>
            <p:ph type="sldNum" sz="quarter" idx="10"/>
          </p:nvPr>
        </p:nvSpPr>
        <p:spPr/>
        <p:txBody>
          <a:bodyPr/>
          <a:lstStyle/>
          <a:p>
            <a:pPr>
              <a:defRPr/>
            </a:pPr>
            <a:fld id="{CDBCAECE-BBDB-4CA5-9FA2-7891DEA311DB}" type="slidenum">
              <a:rPr lang="en-US" smtClean="0"/>
              <a:pPr>
                <a:defRPr/>
              </a:pPr>
              <a:t>22</a:t>
            </a:fld>
            <a:endParaRPr lang="en-US"/>
          </a:p>
        </p:txBody>
      </p:sp>
    </p:spTree>
    <p:extLst>
      <p:ext uri="{BB962C8B-B14F-4D97-AF65-F5344CB8AC3E}">
        <p14:creationId xmlns:p14="http://schemas.microsoft.com/office/powerpoint/2010/main" val="357713166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Tom</a:t>
            </a:r>
            <a:endParaRPr lang="en-US" dirty="0"/>
          </a:p>
        </p:txBody>
      </p:sp>
      <p:sp>
        <p:nvSpPr>
          <p:cNvPr id="4" name="Slide Number Placeholder 3"/>
          <p:cNvSpPr>
            <a:spLocks noGrp="1"/>
          </p:cNvSpPr>
          <p:nvPr>
            <p:ph type="sldNum" sz="quarter" idx="10"/>
          </p:nvPr>
        </p:nvSpPr>
        <p:spPr/>
        <p:txBody>
          <a:bodyPr/>
          <a:lstStyle/>
          <a:p>
            <a:pPr>
              <a:defRPr/>
            </a:pPr>
            <a:fld id="{CDBCAECE-BBDB-4CA5-9FA2-7891DEA311DB}" type="slidenum">
              <a:rPr lang="en-US" smtClean="0"/>
              <a:pPr>
                <a:defRPr/>
              </a:pPr>
              <a:t>23</a:t>
            </a:fld>
            <a:endParaRPr lang="en-US"/>
          </a:p>
        </p:txBody>
      </p:sp>
    </p:spTree>
    <p:extLst>
      <p:ext uri="{BB962C8B-B14F-4D97-AF65-F5344CB8AC3E}">
        <p14:creationId xmlns:p14="http://schemas.microsoft.com/office/powerpoint/2010/main" val="288823311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3837BF84-F1D6-49F2-823E-7919A8699575}" type="slidenum">
              <a:rPr lang="en-US" smtClean="0">
                <a:solidFill>
                  <a:prstClr val="black"/>
                </a:solidFill>
              </a:rPr>
              <a:pPr/>
              <a:t>2</a:t>
            </a:fld>
            <a:endParaRPr lang="en-US">
              <a:solidFill>
                <a:prstClr val="black"/>
              </a:solidFill>
            </a:endParaRPr>
          </a:p>
        </p:txBody>
      </p:sp>
    </p:spTree>
    <p:extLst>
      <p:ext uri="{BB962C8B-B14F-4D97-AF65-F5344CB8AC3E}">
        <p14:creationId xmlns:p14="http://schemas.microsoft.com/office/powerpoint/2010/main" val="177230891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Tom</a:t>
            </a:r>
            <a:endParaRPr lang="en-US" dirty="0"/>
          </a:p>
        </p:txBody>
      </p:sp>
      <p:sp>
        <p:nvSpPr>
          <p:cNvPr id="4" name="Slide Number Placeholder 3"/>
          <p:cNvSpPr>
            <a:spLocks noGrp="1"/>
          </p:cNvSpPr>
          <p:nvPr>
            <p:ph type="sldNum" sz="quarter" idx="10"/>
          </p:nvPr>
        </p:nvSpPr>
        <p:spPr/>
        <p:txBody>
          <a:bodyPr/>
          <a:lstStyle/>
          <a:p>
            <a:pPr>
              <a:defRPr/>
            </a:pPr>
            <a:fld id="{CDBCAECE-BBDB-4CA5-9FA2-7891DEA311DB}" type="slidenum">
              <a:rPr lang="en-US" smtClean="0"/>
              <a:pPr>
                <a:defRPr/>
              </a:pPr>
              <a:t>24</a:t>
            </a:fld>
            <a:endParaRPr lang="en-US"/>
          </a:p>
        </p:txBody>
      </p:sp>
    </p:spTree>
    <p:extLst>
      <p:ext uri="{BB962C8B-B14F-4D97-AF65-F5344CB8AC3E}">
        <p14:creationId xmlns:p14="http://schemas.microsoft.com/office/powerpoint/2010/main" val="392889377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Tom</a:t>
            </a:r>
            <a:endParaRPr lang="en-US" dirty="0"/>
          </a:p>
        </p:txBody>
      </p:sp>
      <p:sp>
        <p:nvSpPr>
          <p:cNvPr id="4" name="Slide Number Placeholder 3"/>
          <p:cNvSpPr>
            <a:spLocks noGrp="1"/>
          </p:cNvSpPr>
          <p:nvPr>
            <p:ph type="sldNum" sz="quarter" idx="10"/>
          </p:nvPr>
        </p:nvSpPr>
        <p:spPr/>
        <p:txBody>
          <a:bodyPr/>
          <a:lstStyle/>
          <a:p>
            <a:pPr>
              <a:defRPr/>
            </a:pPr>
            <a:fld id="{CDBCAECE-BBDB-4CA5-9FA2-7891DEA311DB}" type="slidenum">
              <a:rPr lang="en-US" smtClean="0"/>
              <a:pPr>
                <a:defRPr/>
              </a:pPr>
              <a:t>25</a:t>
            </a:fld>
            <a:endParaRPr lang="en-US"/>
          </a:p>
        </p:txBody>
      </p:sp>
    </p:spTree>
    <p:extLst>
      <p:ext uri="{BB962C8B-B14F-4D97-AF65-F5344CB8AC3E}">
        <p14:creationId xmlns:p14="http://schemas.microsoft.com/office/powerpoint/2010/main" val="413201992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Tom</a:t>
            </a:r>
            <a:endParaRPr lang="en-US" dirty="0"/>
          </a:p>
        </p:txBody>
      </p:sp>
      <p:sp>
        <p:nvSpPr>
          <p:cNvPr id="4" name="Slide Number Placeholder 3"/>
          <p:cNvSpPr>
            <a:spLocks noGrp="1"/>
          </p:cNvSpPr>
          <p:nvPr>
            <p:ph type="sldNum" sz="quarter" idx="10"/>
          </p:nvPr>
        </p:nvSpPr>
        <p:spPr/>
        <p:txBody>
          <a:bodyPr/>
          <a:lstStyle/>
          <a:p>
            <a:pPr>
              <a:defRPr/>
            </a:pPr>
            <a:fld id="{CDBCAECE-BBDB-4CA5-9FA2-7891DEA311DB}" type="slidenum">
              <a:rPr lang="en-US" smtClean="0"/>
              <a:pPr>
                <a:defRPr/>
              </a:pPr>
              <a:t>26</a:t>
            </a:fld>
            <a:endParaRPr lang="en-US"/>
          </a:p>
        </p:txBody>
      </p:sp>
    </p:spTree>
    <p:extLst>
      <p:ext uri="{BB962C8B-B14F-4D97-AF65-F5344CB8AC3E}">
        <p14:creationId xmlns:p14="http://schemas.microsoft.com/office/powerpoint/2010/main" val="25603364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Tom</a:t>
            </a:r>
            <a:endParaRPr lang="en-US" dirty="0"/>
          </a:p>
        </p:txBody>
      </p:sp>
      <p:sp>
        <p:nvSpPr>
          <p:cNvPr id="4" name="Slide Number Placeholder 3"/>
          <p:cNvSpPr>
            <a:spLocks noGrp="1"/>
          </p:cNvSpPr>
          <p:nvPr>
            <p:ph type="sldNum" sz="quarter" idx="10"/>
          </p:nvPr>
        </p:nvSpPr>
        <p:spPr/>
        <p:txBody>
          <a:bodyPr/>
          <a:lstStyle/>
          <a:p>
            <a:pPr>
              <a:defRPr/>
            </a:pPr>
            <a:fld id="{CDBCAECE-BBDB-4CA5-9FA2-7891DEA311DB}" type="slidenum">
              <a:rPr lang="en-US" smtClean="0"/>
              <a:pPr>
                <a:defRPr/>
              </a:pPr>
              <a:t>27</a:t>
            </a:fld>
            <a:endParaRPr lang="en-US"/>
          </a:p>
        </p:txBody>
      </p:sp>
    </p:spTree>
    <p:extLst>
      <p:ext uri="{BB962C8B-B14F-4D97-AF65-F5344CB8AC3E}">
        <p14:creationId xmlns:p14="http://schemas.microsoft.com/office/powerpoint/2010/main" val="237011727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Tom</a:t>
            </a:r>
            <a:endParaRPr lang="en-US" dirty="0"/>
          </a:p>
        </p:txBody>
      </p:sp>
      <p:sp>
        <p:nvSpPr>
          <p:cNvPr id="4" name="Slide Number Placeholder 3"/>
          <p:cNvSpPr>
            <a:spLocks noGrp="1"/>
          </p:cNvSpPr>
          <p:nvPr>
            <p:ph type="sldNum" sz="quarter" idx="10"/>
          </p:nvPr>
        </p:nvSpPr>
        <p:spPr/>
        <p:txBody>
          <a:bodyPr/>
          <a:lstStyle/>
          <a:p>
            <a:pPr>
              <a:defRPr/>
            </a:pPr>
            <a:fld id="{CDBCAECE-BBDB-4CA5-9FA2-7891DEA311DB}" type="slidenum">
              <a:rPr lang="en-US" smtClean="0"/>
              <a:pPr>
                <a:defRPr/>
              </a:pPr>
              <a:t>29</a:t>
            </a:fld>
            <a:endParaRPr lang="en-US"/>
          </a:p>
        </p:txBody>
      </p:sp>
    </p:spTree>
    <p:extLst>
      <p:ext uri="{BB962C8B-B14F-4D97-AF65-F5344CB8AC3E}">
        <p14:creationId xmlns:p14="http://schemas.microsoft.com/office/powerpoint/2010/main" val="349977675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Tom</a:t>
            </a:r>
            <a:endParaRPr lang="en-US" dirty="0"/>
          </a:p>
        </p:txBody>
      </p:sp>
      <p:sp>
        <p:nvSpPr>
          <p:cNvPr id="4" name="Slide Number Placeholder 3"/>
          <p:cNvSpPr>
            <a:spLocks noGrp="1"/>
          </p:cNvSpPr>
          <p:nvPr>
            <p:ph type="sldNum" sz="quarter" idx="10"/>
          </p:nvPr>
        </p:nvSpPr>
        <p:spPr/>
        <p:txBody>
          <a:bodyPr/>
          <a:lstStyle/>
          <a:p>
            <a:pPr>
              <a:defRPr/>
            </a:pPr>
            <a:fld id="{CDBCAECE-BBDB-4CA5-9FA2-7891DEA311DB}" type="slidenum">
              <a:rPr lang="en-US" smtClean="0"/>
              <a:pPr>
                <a:defRPr/>
              </a:pPr>
              <a:t>30</a:t>
            </a:fld>
            <a:endParaRPr lang="en-US"/>
          </a:p>
        </p:txBody>
      </p:sp>
    </p:spTree>
    <p:extLst>
      <p:ext uri="{BB962C8B-B14F-4D97-AF65-F5344CB8AC3E}">
        <p14:creationId xmlns:p14="http://schemas.microsoft.com/office/powerpoint/2010/main" val="178331158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Tom</a:t>
            </a:r>
            <a:endParaRPr lang="en-US" dirty="0"/>
          </a:p>
        </p:txBody>
      </p:sp>
      <p:sp>
        <p:nvSpPr>
          <p:cNvPr id="4" name="Slide Number Placeholder 3"/>
          <p:cNvSpPr>
            <a:spLocks noGrp="1"/>
          </p:cNvSpPr>
          <p:nvPr>
            <p:ph type="sldNum" sz="quarter" idx="10"/>
          </p:nvPr>
        </p:nvSpPr>
        <p:spPr/>
        <p:txBody>
          <a:bodyPr/>
          <a:lstStyle/>
          <a:p>
            <a:pPr>
              <a:defRPr/>
            </a:pPr>
            <a:fld id="{CDBCAECE-BBDB-4CA5-9FA2-7891DEA311DB}" type="slidenum">
              <a:rPr lang="en-US" smtClean="0"/>
              <a:pPr>
                <a:defRPr/>
              </a:pPr>
              <a:t>31</a:t>
            </a:fld>
            <a:endParaRPr lang="en-US"/>
          </a:p>
        </p:txBody>
      </p:sp>
    </p:spTree>
    <p:extLst>
      <p:ext uri="{BB962C8B-B14F-4D97-AF65-F5344CB8AC3E}">
        <p14:creationId xmlns:p14="http://schemas.microsoft.com/office/powerpoint/2010/main" val="111628150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891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p>
        </p:txBody>
      </p:sp>
      <p:sp>
        <p:nvSpPr>
          <p:cNvPr id="3891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anose="020F0502020204030204" pitchFamily="34" charset="0"/>
              </a:defRPr>
            </a:lvl1pPr>
            <a:lvl2pPr marL="742950" indent="-285750" eaLnBrk="0" hangingPunct="0">
              <a:spcBef>
                <a:spcPct val="30000"/>
              </a:spcBef>
              <a:defRPr sz="1200">
                <a:solidFill>
                  <a:schemeClr val="tx1"/>
                </a:solidFill>
                <a:latin typeface="Calibri" panose="020F0502020204030204" pitchFamily="34" charset="0"/>
              </a:defRPr>
            </a:lvl2pPr>
            <a:lvl3pPr marL="1143000" indent="-228600" eaLnBrk="0" hangingPunct="0">
              <a:spcBef>
                <a:spcPct val="30000"/>
              </a:spcBef>
              <a:defRPr sz="1200">
                <a:solidFill>
                  <a:schemeClr val="tx1"/>
                </a:solidFill>
                <a:latin typeface="Calibri" panose="020F0502020204030204" pitchFamily="34" charset="0"/>
              </a:defRPr>
            </a:lvl3pPr>
            <a:lvl4pPr marL="1600200" indent="-228600" eaLnBrk="0" hangingPunct="0">
              <a:spcBef>
                <a:spcPct val="30000"/>
              </a:spcBef>
              <a:defRPr sz="1200">
                <a:solidFill>
                  <a:schemeClr val="tx1"/>
                </a:solidFill>
                <a:latin typeface="Calibri" panose="020F0502020204030204" pitchFamily="34" charset="0"/>
              </a:defRPr>
            </a:lvl4pPr>
            <a:lvl5pPr marL="2057400" indent="-228600" eaLnBrk="0" hangingPunct="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eaLnBrk="1" hangingPunct="1">
              <a:spcBef>
                <a:spcPct val="0"/>
              </a:spcBef>
            </a:pPr>
            <a:fld id="{950C67D2-27AA-4C6B-821B-25EC5D218BCB}" type="slidenum">
              <a:rPr lang="en-US" altLang="en-US">
                <a:latin typeface="Arial" panose="020B0604020202020204" pitchFamily="34" charset="0"/>
              </a:rPr>
              <a:pPr eaLnBrk="1" hangingPunct="1">
                <a:spcBef>
                  <a:spcPct val="0"/>
                </a:spcBef>
              </a:pPr>
              <a:t>33</a:t>
            </a:fld>
            <a:endParaRPr lang="en-US" altLang="en-US">
              <a:latin typeface="Arial" panose="020B0604020202020204" pitchFamily="34" charset="0"/>
            </a:endParaRPr>
          </a:p>
        </p:txBody>
      </p:sp>
    </p:spTree>
    <p:extLst>
      <p:ext uri="{BB962C8B-B14F-4D97-AF65-F5344CB8AC3E}">
        <p14:creationId xmlns:p14="http://schemas.microsoft.com/office/powerpoint/2010/main" val="284587380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993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p>
        </p:txBody>
      </p:sp>
      <p:sp>
        <p:nvSpPr>
          <p:cNvPr id="3994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anose="020F0502020204030204" pitchFamily="34" charset="0"/>
              </a:defRPr>
            </a:lvl1pPr>
            <a:lvl2pPr marL="742950" indent="-285750" eaLnBrk="0" hangingPunct="0">
              <a:spcBef>
                <a:spcPct val="30000"/>
              </a:spcBef>
              <a:defRPr sz="1200">
                <a:solidFill>
                  <a:schemeClr val="tx1"/>
                </a:solidFill>
                <a:latin typeface="Calibri" panose="020F0502020204030204" pitchFamily="34" charset="0"/>
              </a:defRPr>
            </a:lvl2pPr>
            <a:lvl3pPr marL="1143000" indent="-228600" eaLnBrk="0" hangingPunct="0">
              <a:spcBef>
                <a:spcPct val="30000"/>
              </a:spcBef>
              <a:defRPr sz="1200">
                <a:solidFill>
                  <a:schemeClr val="tx1"/>
                </a:solidFill>
                <a:latin typeface="Calibri" panose="020F0502020204030204" pitchFamily="34" charset="0"/>
              </a:defRPr>
            </a:lvl3pPr>
            <a:lvl4pPr marL="1600200" indent="-228600" eaLnBrk="0" hangingPunct="0">
              <a:spcBef>
                <a:spcPct val="30000"/>
              </a:spcBef>
              <a:defRPr sz="1200">
                <a:solidFill>
                  <a:schemeClr val="tx1"/>
                </a:solidFill>
                <a:latin typeface="Calibri" panose="020F0502020204030204" pitchFamily="34" charset="0"/>
              </a:defRPr>
            </a:lvl4pPr>
            <a:lvl5pPr marL="2057400" indent="-228600" eaLnBrk="0" hangingPunct="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eaLnBrk="1" hangingPunct="1">
              <a:spcBef>
                <a:spcPct val="0"/>
              </a:spcBef>
            </a:pPr>
            <a:fld id="{117CDB82-8B0E-4150-A1DC-EA66CC78F5C9}" type="slidenum">
              <a:rPr lang="en-US" altLang="en-US">
                <a:latin typeface="Arial" panose="020B0604020202020204" pitchFamily="34" charset="0"/>
              </a:rPr>
              <a:pPr eaLnBrk="1" hangingPunct="1">
                <a:spcBef>
                  <a:spcPct val="0"/>
                </a:spcBef>
              </a:pPr>
              <a:t>34</a:t>
            </a:fld>
            <a:endParaRPr lang="en-US" altLang="en-US">
              <a:latin typeface="Arial" panose="020B0604020202020204" pitchFamily="34" charset="0"/>
            </a:endParaRPr>
          </a:p>
        </p:txBody>
      </p:sp>
    </p:spTree>
    <p:extLst>
      <p:ext uri="{BB962C8B-B14F-4D97-AF65-F5344CB8AC3E}">
        <p14:creationId xmlns:p14="http://schemas.microsoft.com/office/powerpoint/2010/main" val="133960722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505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p>
        </p:txBody>
      </p:sp>
      <p:sp>
        <p:nvSpPr>
          <p:cNvPr id="4506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anose="020F0502020204030204" pitchFamily="34" charset="0"/>
              </a:defRPr>
            </a:lvl1pPr>
            <a:lvl2pPr marL="742950" indent="-285750" eaLnBrk="0" hangingPunct="0">
              <a:spcBef>
                <a:spcPct val="30000"/>
              </a:spcBef>
              <a:defRPr sz="1200">
                <a:solidFill>
                  <a:schemeClr val="tx1"/>
                </a:solidFill>
                <a:latin typeface="Calibri" panose="020F0502020204030204" pitchFamily="34" charset="0"/>
              </a:defRPr>
            </a:lvl2pPr>
            <a:lvl3pPr marL="1143000" indent="-228600" eaLnBrk="0" hangingPunct="0">
              <a:spcBef>
                <a:spcPct val="30000"/>
              </a:spcBef>
              <a:defRPr sz="1200">
                <a:solidFill>
                  <a:schemeClr val="tx1"/>
                </a:solidFill>
                <a:latin typeface="Calibri" panose="020F0502020204030204" pitchFamily="34" charset="0"/>
              </a:defRPr>
            </a:lvl3pPr>
            <a:lvl4pPr marL="1600200" indent="-228600" eaLnBrk="0" hangingPunct="0">
              <a:spcBef>
                <a:spcPct val="30000"/>
              </a:spcBef>
              <a:defRPr sz="1200">
                <a:solidFill>
                  <a:schemeClr val="tx1"/>
                </a:solidFill>
                <a:latin typeface="Calibri" panose="020F0502020204030204" pitchFamily="34" charset="0"/>
              </a:defRPr>
            </a:lvl4pPr>
            <a:lvl5pPr marL="2057400" indent="-228600" eaLnBrk="0" hangingPunct="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eaLnBrk="1" hangingPunct="1">
              <a:spcBef>
                <a:spcPct val="0"/>
              </a:spcBef>
            </a:pPr>
            <a:fld id="{66032881-E3AC-458C-A870-57BB9AB52B40}" type="slidenum">
              <a:rPr lang="en-US" altLang="en-US">
                <a:latin typeface="Arial" panose="020B0604020202020204" pitchFamily="34" charset="0"/>
              </a:rPr>
              <a:pPr eaLnBrk="1" hangingPunct="1">
                <a:spcBef>
                  <a:spcPct val="0"/>
                </a:spcBef>
              </a:pPr>
              <a:t>35</a:t>
            </a:fld>
            <a:endParaRPr lang="en-US" altLang="en-US">
              <a:latin typeface="Arial" panose="020B0604020202020204" pitchFamily="34" charset="0"/>
            </a:endParaRPr>
          </a:p>
        </p:txBody>
      </p:sp>
    </p:spTree>
    <p:extLst>
      <p:ext uri="{BB962C8B-B14F-4D97-AF65-F5344CB8AC3E}">
        <p14:creationId xmlns:p14="http://schemas.microsoft.com/office/powerpoint/2010/main" val="96066056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normAutofit fontScale="55000" lnSpcReduction="20000"/>
          </a:bodyPr>
          <a:lstStyle/>
          <a:p>
            <a:pPr>
              <a:buFont typeface="Arial" pitchFamily="34" charset="0"/>
              <a:buNone/>
            </a:pPr>
            <a:r>
              <a:rPr lang="en-US" b="1" baseline="0" dirty="0" smtClean="0"/>
              <a:t>Tried new</a:t>
            </a:r>
          </a:p>
          <a:p>
            <a:pPr>
              <a:buFont typeface="Arial" pitchFamily="34" charset="0"/>
              <a:buNone/>
            </a:pPr>
            <a:r>
              <a:rPr lang="en-US" b="0" baseline="0" dirty="0" smtClean="0"/>
              <a:t>“43% have purchased a brand that was new to them mainly because they saw that the company was producing it embraces socially responsible practices.”</a:t>
            </a:r>
          </a:p>
          <a:p>
            <a:pPr>
              <a:buFont typeface="Arial" pitchFamily="34" charset="0"/>
              <a:buNone/>
            </a:pPr>
            <a:r>
              <a:rPr lang="en-US" dirty="0"/>
              <a:t>Source: http://www.contextmarketing.com/sources/feb28-2010/cm-ethicalfood-cover.pdf</a:t>
            </a:r>
            <a:endParaRPr lang="en-US" b="1" baseline="0" dirty="0" smtClean="0"/>
          </a:p>
          <a:p>
            <a:pPr>
              <a:buFont typeface="Arial" pitchFamily="34" charset="0"/>
              <a:buNone/>
            </a:pPr>
            <a:r>
              <a:rPr lang="en-US" b="1" baseline="0" dirty="0" smtClean="0"/>
              <a:t>Stopped buying</a:t>
            </a:r>
          </a:p>
          <a:p>
            <a:pPr>
              <a:buFont typeface="Arial" pitchFamily="34" charset="0"/>
              <a:buNone/>
            </a:pPr>
            <a:r>
              <a:rPr lang="en-US" b="0" baseline="0" dirty="0" smtClean="0"/>
              <a:t>“48% have stopped buying a brand because they learned the company producing it was acting in a way they consider to be socially irresponsible or unethical.”</a:t>
            </a:r>
          </a:p>
          <a:p>
            <a:pPr defTabSz="914350">
              <a:defRPr/>
            </a:pPr>
            <a:r>
              <a:rPr lang="en-US" dirty="0"/>
              <a:t>Source: http://www.contextmarketing.com/sources/feb28-2010/cm-ethicalfood-cover.pdf</a:t>
            </a:r>
            <a:endParaRPr lang="en-US" b="1" baseline="0" dirty="0" smtClean="0"/>
          </a:p>
          <a:p>
            <a:pPr>
              <a:buFont typeface="Arial" pitchFamily="34" charset="0"/>
              <a:buNone/>
            </a:pPr>
            <a:r>
              <a:rPr lang="en-US" b="1" baseline="0" dirty="0" smtClean="0"/>
              <a:t>Recommend</a:t>
            </a:r>
          </a:p>
          <a:p>
            <a:pPr>
              <a:buFont typeface="Arial" pitchFamily="34" charset="0"/>
              <a:buNone/>
            </a:pPr>
            <a:r>
              <a:rPr lang="en-US" b="0" baseline="0" dirty="0" smtClean="0"/>
              <a:t>“55% more likely to recommend ethically produced food brands and products.”</a:t>
            </a:r>
          </a:p>
          <a:p>
            <a:pPr defTabSz="914350">
              <a:defRPr/>
            </a:pPr>
            <a:r>
              <a:rPr lang="en-US" b="0" baseline="0" dirty="0" smtClean="0"/>
              <a:t>Source: </a:t>
            </a:r>
            <a:r>
              <a:rPr lang="en-US" dirty="0"/>
              <a:t>http://www.contextmarketing.com/whitepaper-optimized.pdf</a:t>
            </a:r>
          </a:p>
          <a:p>
            <a:pPr>
              <a:buFont typeface="Arial" pitchFamily="34" charset="0"/>
              <a:buNone/>
            </a:pPr>
            <a:r>
              <a:rPr lang="en-US" b="1" baseline="0" dirty="0" smtClean="0"/>
              <a:t>Believe healthier</a:t>
            </a:r>
          </a:p>
          <a:p>
            <a:pPr>
              <a:buFont typeface="Arial" pitchFamily="34" charset="0"/>
              <a:buNone/>
            </a:pPr>
            <a:r>
              <a:rPr lang="en-US" b="0" baseline="0" dirty="0" smtClean="0"/>
              <a:t>“60% believe ethically produced food is healthier to eat.”</a:t>
            </a:r>
          </a:p>
          <a:p>
            <a:pPr defTabSz="914350">
              <a:defRPr/>
            </a:pPr>
            <a:r>
              <a:rPr lang="en-US" b="0" baseline="0" dirty="0" smtClean="0"/>
              <a:t>Source: </a:t>
            </a:r>
            <a:r>
              <a:rPr lang="en-US" dirty="0"/>
              <a:t>http://www.contextmarketing.com/whitepaper-optimized.pdf</a:t>
            </a:r>
          </a:p>
          <a:p>
            <a:pPr>
              <a:buFont typeface="Arial" pitchFamily="34" charset="0"/>
              <a:buNone/>
            </a:pPr>
            <a:r>
              <a:rPr lang="en-US" b="1" baseline="0" dirty="0" smtClean="0"/>
              <a:t>Will pay more</a:t>
            </a:r>
          </a:p>
          <a:p>
            <a:pPr>
              <a:buFont typeface="Arial" pitchFamily="34" charset="0"/>
              <a:buNone/>
            </a:pPr>
            <a:r>
              <a:rPr lang="en-US" b="0" baseline="0" dirty="0" smtClean="0"/>
              <a:t>“68% willing to pay more for food produced to higher ethical standards.”</a:t>
            </a:r>
          </a:p>
          <a:p>
            <a:pPr defTabSz="914350">
              <a:defRPr/>
            </a:pPr>
            <a:r>
              <a:rPr lang="en-US" b="0" baseline="0" dirty="0" smtClean="0"/>
              <a:t>Source: </a:t>
            </a:r>
            <a:r>
              <a:rPr lang="en-US" dirty="0"/>
              <a:t>http://www.contextmarketing.com/whitepaper-optimized.pdf</a:t>
            </a:r>
          </a:p>
          <a:p>
            <a:pPr>
              <a:buFont typeface="Arial" pitchFamily="34" charset="0"/>
              <a:buNone/>
            </a:pPr>
            <a:r>
              <a:rPr lang="en-US" b="1" baseline="0" dirty="0" smtClean="0"/>
              <a:t>Would buy</a:t>
            </a:r>
          </a:p>
          <a:p>
            <a:pPr>
              <a:buFont typeface="Arial" pitchFamily="34" charset="0"/>
              <a:buNone/>
            </a:pPr>
            <a:r>
              <a:rPr lang="en-US" dirty="0"/>
              <a:t>“95% would buy more green products contingent on: price, increased availability, identifiable as green, incentive programs, donations to charities and trial offers.”</a:t>
            </a:r>
          </a:p>
          <a:p>
            <a:pPr>
              <a:buFont typeface="Arial" pitchFamily="34" charset="0"/>
              <a:buNone/>
            </a:pPr>
            <a:r>
              <a:rPr lang="en-US" dirty="0"/>
              <a:t>Source: https://www.deloitte.com/assets/Dcom-Lebanon/Local%20Assets/Documents/Consumer%20Business/DeloitteGreenShopperStudy_2009.pdf</a:t>
            </a:r>
            <a:endParaRPr lang="en-US" b="0" baseline="0" dirty="0" smtClean="0"/>
          </a:p>
          <a:p>
            <a:pPr>
              <a:buFont typeface="Arial" pitchFamily="34" charset="0"/>
              <a:buNone/>
            </a:pPr>
            <a:endParaRPr lang="en-US" b="1" baseline="0" dirty="0" smtClean="0"/>
          </a:p>
          <a:p>
            <a:pPr>
              <a:buFont typeface="Arial" pitchFamily="34" charset="0"/>
              <a:buNone/>
            </a:pPr>
            <a:r>
              <a:rPr lang="en-US" b="1" baseline="0" dirty="0" smtClean="0"/>
              <a:t>MORE RESEARCH</a:t>
            </a:r>
          </a:p>
          <a:p>
            <a:pPr>
              <a:buFont typeface="Arial" pitchFamily="34" charset="0"/>
              <a:buChar char="•"/>
            </a:pPr>
            <a:endParaRPr lang="en-US" baseline="0" dirty="0" smtClean="0"/>
          </a:p>
          <a:p>
            <a:pPr>
              <a:buFont typeface="Arial" pitchFamily="34" charset="0"/>
              <a:buChar char="•"/>
            </a:pPr>
            <a:r>
              <a:rPr lang="en-US" dirty="0"/>
              <a:t>58% of Millennials surveyed said they were willing to pay more for natural/organic products. </a:t>
            </a:r>
          </a:p>
          <a:p>
            <a:pPr>
              <a:buFont typeface="Arial" pitchFamily="34" charset="0"/>
              <a:buNone/>
            </a:pPr>
            <a:r>
              <a:rPr lang="en-US" dirty="0"/>
              <a:t>Source: </a:t>
            </a:r>
            <a:r>
              <a:rPr lang="en-US" b="0" u="none" dirty="0" smtClean="0"/>
              <a:t>http://www.alixpartners.com/en/MediaCenter/PressReleases/tabid/821/articleType/ArticleView/articleId/258/Rise-of-the-Millennials-and-Aging-of-the-Boomer-Generation-Will-Mean-Trouble-in-Aisle-5-for-Established-Food-Brands-and-Traditional-Grocery-Stores.aspx#sthash.I1s6BcIh.5jW22Xoo.dpbs</a:t>
            </a:r>
          </a:p>
          <a:p>
            <a:pPr>
              <a:buFont typeface="Arial" pitchFamily="34" charset="0"/>
              <a:buChar char="•"/>
            </a:pPr>
            <a:endParaRPr lang="en-US" dirty="0"/>
          </a:p>
          <a:p>
            <a:pPr>
              <a:buFont typeface="Arial" pitchFamily="34" charset="0"/>
              <a:buChar char="•"/>
            </a:pPr>
            <a:r>
              <a:rPr lang="en-US" dirty="0"/>
              <a:t> A 2013 survey of 1300 chefs by the National Restaurant Association says that Environmental Sustainability will be the hottest menu trend 10 years from now. (Currently ranked # 3 behind local meat/seafood and local produce). </a:t>
            </a:r>
          </a:p>
          <a:p>
            <a:pPr>
              <a:buFont typeface="Arial" pitchFamily="34" charset="0"/>
              <a:buNone/>
            </a:pPr>
            <a:r>
              <a:rPr lang="en-US" dirty="0"/>
              <a:t>Source: http://www.takepart.com/article/2013/12/12/top-food-trends-2014</a:t>
            </a:r>
          </a:p>
          <a:p>
            <a:pPr>
              <a:buFont typeface="Arial" pitchFamily="34" charset="0"/>
              <a:buNone/>
            </a:pPr>
            <a:endParaRPr lang="en-US" dirty="0"/>
          </a:p>
          <a:p>
            <a:pPr>
              <a:buFont typeface="Arial" pitchFamily="34" charset="0"/>
              <a:buChar char="•"/>
            </a:pPr>
            <a:r>
              <a:rPr lang="en-US" dirty="0"/>
              <a:t>In 2011 53% of US consumers planned to buy green grocery products, compared with:</a:t>
            </a:r>
          </a:p>
          <a:p>
            <a:pPr lvl="1">
              <a:buFont typeface="Arial" pitchFamily="34" charset="0"/>
              <a:buChar char="•"/>
            </a:pPr>
            <a:r>
              <a:rPr lang="en-US" dirty="0"/>
              <a:t>45% Household products</a:t>
            </a:r>
          </a:p>
          <a:p>
            <a:pPr lvl="1">
              <a:buFont typeface="Arial" pitchFamily="34" charset="0"/>
              <a:buChar char="•"/>
            </a:pPr>
            <a:r>
              <a:rPr lang="en-US" dirty="0"/>
              <a:t>37% Personal care</a:t>
            </a:r>
          </a:p>
          <a:p>
            <a:pPr lvl="1">
              <a:buFont typeface="Arial" pitchFamily="34" charset="0"/>
              <a:buChar char="•"/>
            </a:pPr>
            <a:r>
              <a:rPr lang="en-US" dirty="0"/>
              <a:t>33% Packaged food/beverages</a:t>
            </a:r>
          </a:p>
          <a:p>
            <a:pPr lvl="1">
              <a:buFont typeface="Arial" pitchFamily="34" charset="0"/>
              <a:buChar char="•"/>
            </a:pPr>
            <a:r>
              <a:rPr lang="en-US" dirty="0"/>
              <a:t>27% Energy</a:t>
            </a:r>
          </a:p>
          <a:p>
            <a:pPr lvl="1">
              <a:buFont typeface="Arial" pitchFamily="34" charset="0"/>
              <a:buChar char="•"/>
            </a:pPr>
            <a:r>
              <a:rPr lang="en-US" dirty="0"/>
              <a:t>22% Retail</a:t>
            </a:r>
          </a:p>
          <a:p>
            <a:pPr lvl="1">
              <a:buFont typeface="Arial" pitchFamily="34" charset="0"/>
              <a:buChar char="•"/>
            </a:pPr>
            <a:r>
              <a:rPr lang="en-US" dirty="0"/>
              <a:t>22% Technology</a:t>
            </a:r>
          </a:p>
          <a:p>
            <a:pPr lvl="1">
              <a:buFont typeface="Arial" pitchFamily="34" charset="0"/>
              <a:buChar char="•"/>
            </a:pPr>
            <a:r>
              <a:rPr lang="en-US" dirty="0"/>
              <a:t>15% Quick service restaurants</a:t>
            </a:r>
          </a:p>
          <a:p>
            <a:pPr lvl="1">
              <a:buFont typeface="Arial" pitchFamily="34" charset="0"/>
              <a:buChar char="•"/>
            </a:pPr>
            <a:r>
              <a:rPr lang="en-US" dirty="0"/>
              <a:t>12% Automotive</a:t>
            </a:r>
          </a:p>
          <a:p>
            <a:pPr lvl="1">
              <a:buFont typeface="Arial" pitchFamily="34" charset="0"/>
              <a:buChar char="•"/>
            </a:pPr>
            <a:r>
              <a:rPr lang="en-US" dirty="0"/>
              <a:t>8% Hospitality</a:t>
            </a:r>
          </a:p>
          <a:p>
            <a:pPr lvl="1">
              <a:buFont typeface="Arial" pitchFamily="34" charset="0"/>
              <a:buChar char="•"/>
            </a:pPr>
            <a:r>
              <a:rPr lang="en-US" dirty="0"/>
              <a:t>8% Mobile provider services</a:t>
            </a:r>
          </a:p>
          <a:p>
            <a:pPr defTabSz="914350">
              <a:defRPr/>
            </a:pPr>
            <a:r>
              <a:rPr lang="en-US" dirty="0"/>
              <a:t>Source: http://www.environmentalleader.com/charts/consumer-intent-to-buy-green-products/</a:t>
            </a:r>
          </a:p>
          <a:p>
            <a:pPr>
              <a:buFont typeface="Arial" pitchFamily="34" charset="0"/>
              <a:buNone/>
            </a:pPr>
            <a:endParaRPr lang="en-US" dirty="0"/>
          </a:p>
          <a:p>
            <a:pPr>
              <a:buFont typeface="Arial" pitchFamily="34" charset="0"/>
              <a:buNone/>
            </a:pPr>
            <a:endParaRPr lang="en-US" dirty="0"/>
          </a:p>
          <a:p>
            <a:pPr>
              <a:buFont typeface="Arial" pitchFamily="34" charset="0"/>
              <a:buChar char="•"/>
            </a:pPr>
            <a:endParaRPr lang="en-US" dirty="0"/>
          </a:p>
          <a:p>
            <a:pPr>
              <a:buFont typeface="Arial" pitchFamily="34" charset="0"/>
              <a:buChar char="•"/>
            </a:pPr>
            <a:endParaRPr lang="en-US" dirty="0"/>
          </a:p>
          <a:p>
            <a:pPr lvl="0">
              <a:buFont typeface="Arial" pitchFamily="34" charset="0"/>
              <a:buChar char="•"/>
            </a:pPr>
            <a:endParaRPr lang="en-US" b="0" u="none" dirty="0"/>
          </a:p>
        </p:txBody>
      </p:sp>
      <p:sp>
        <p:nvSpPr>
          <p:cNvPr id="4" name="Slide Number Placeholder 3"/>
          <p:cNvSpPr>
            <a:spLocks noGrp="1"/>
          </p:cNvSpPr>
          <p:nvPr>
            <p:ph type="sldNum" sz="quarter" idx="10"/>
          </p:nvPr>
        </p:nvSpPr>
        <p:spPr/>
        <p:txBody>
          <a:bodyPr/>
          <a:lstStyle/>
          <a:p>
            <a:fld id="{DFB24EA6-8A3F-4C32-9758-D506FDBEED5E}" type="slidenum">
              <a:rPr lang="en-US" smtClean="0">
                <a:solidFill>
                  <a:prstClr val="black"/>
                </a:solidFill>
              </a:rPr>
              <a:pPr/>
              <a:t>3</a:t>
            </a:fld>
            <a:endParaRPr lang="en-US" dirty="0">
              <a:solidFill>
                <a:prstClr val="black"/>
              </a:solidFill>
            </a:endParaRPr>
          </a:p>
        </p:txBody>
      </p:sp>
    </p:spTree>
    <p:extLst>
      <p:ext uri="{BB962C8B-B14F-4D97-AF65-F5344CB8AC3E}">
        <p14:creationId xmlns:p14="http://schemas.microsoft.com/office/powerpoint/2010/main" val="99997197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789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p>
        </p:txBody>
      </p:sp>
      <p:sp>
        <p:nvSpPr>
          <p:cNvPr id="3789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anose="020F0502020204030204" pitchFamily="34" charset="0"/>
              </a:defRPr>
            </a:lvl1pPr>
            <a:lvl2pPr marL="742950" indent="-285750" eaLnBrk="0" hangingPunct="0">
              <a:spcBef>
                <a:spcPct val="30000"/>
              </a:spcBef>
              <a:defRPr sz="1200">
                <a:solidFill>
                  <a:schemeClr val="tx1"/>
                </a:solidFill>
                <a:latin typeface="Calibri" panose="020F0502020204030204" pitchFamily="34" charset="0"/>
              </a:defRPr>
            </a:lvl2pPr>
            <a:lvl3pPr marL="1143000" indent="-228600" eaLnBrk="0" hangingPunct="0">
              <a:spcBef>
                <a:spcPct val="30000"/>
              </a:spcBef>
              <a:defRPr sz="1200">
                <a:solidFill>
                  <a:schemeClr val="tx1"/>
                </a:solidFill>
                <a:latin typeface="Calibri" panose="020F0502020204030204" pitchFamily="34" charset="0"/>
              </a:defRPr>
            </a:lvl3pPr>
            <a:lvl4pPr marL="1600200" indent="-228600" eaLnBrk="0" hangingPunct="0">
              <a:spcBef>
                <a:spcPct val="30000"/>
              </a:spcBef>
              <a:defRPr sz="1200">
                <a:solidFill>
                  <a:schemeClr val="tx1"/>
                </a:solidFill>
                <a:latin typeface="Calibri" panose="020F0502020204030204" pitchFamily="34" charset="0"/>
              </a:defRPr>
            </a:lvl4pPr>
            <a:lvl5pPr marL="2057400" indent="-228600" eaLnBrk="0" hangingPunct="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eaLnBrk="1" hangingPunct="1">
              <a:spcBef>
                <a:spcPct val="0"/>
              </a:spcBef>
            </a:pPr>
            <a:fld id="{3C81A6CB-EC22-4E9A-9308-DAD023FB78D9}" type="slidenum">
              <a:rPr lang="en-US" altLang="en-US">
                <a:latin typeface="Arial" panose="020B0604020202020204" pitchFamily="34" charset="0"/>
              </a:rPr>
              <a:pPr eaLnBrk="1" hangingPunct="1">
                <a:spcBef>
                  <a:spcPct val="0"/>
                </a:spcBef>
              </a:pPr>
              <a:t>36</a:t>
            </a:fld>
            <a:endParaRPr lang="en-US" altLang="en-US">
              <a:latin typeface="Arial" panose="020B0604020202020204" pitchFamily="34" charset="0"/>
            </a:endParaRPr>
          </a:p>
        </p:txBody>
      </p:sp>
    </p:spTree>
    <p:extLst>
      <p:ext uri="{BB962C8B-B14F-4D97-AF65-F5344CB8AC3E}">
        <p14:creationId xmlns:p14="http://schemas.microsoft.com/office/powerpoint/2010/main" val="1321065509"/>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789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p>
        </p:txBody>
      </p:sp>
      <p:sp>
        <p:nvSpPr>
          <p:cNvPr id="3789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anose="020F0502020204030204" pitchFamily="34" charset="0"/>
              </a:defRPr>
            </a:lvl1pPr>
            <a:lvl2pPr marL="742950" indent="-285750" eaLnBrk="0" hangingPunct="0">
              <a:spcBef>
                <a:spcPct val="30000"/>
              </a:spcBef>
              <a:defRPr sz="1200">
                <a:solidFill>
                  <a:schemeClr val="tx1"/>
                </a:solidFill>
                <a:latin typeface="Calibri" panose="020F0502020204030204" pitchFamily="34" charset="0"/>
              </a:defRPr>
            </a:lvl2pPr>
            <a:lvl3pPr marL="1143000" indent="-228600" eaLnBrk="0" hangingPunct="0">
              <a:spcBef>
                <a:spcPct val="30000"/>
              </a:spcBef>
              <a:defRPr sz="1200">
                <a:solidFill>
                  <a:schemeClr val="tx1"/>
                </a:solidFill>
                <a:latin typeface="Calibri" panose="020F0502020204030204" pitchFamily="34" charset="0"/>
              </a:defRPr>
            </a:lvl3pPr>
            <a:lvl4pPr marL="1600200" indent="-228600" eaLnBrk="0" hangingPunct="0">
              <a:spcBef>
                <a:spcPct val="30000"/>
              </a:spcBef>
              <a:defRPr sz="1200">
                <a:solidFill>
                  <a:schemeClr val="tx1"/>
                </a:solidFill>
                <a:latin typeface="Calibri" panose="020F0502020204030204" pitchFamily="34" charset="0"/>
              </a:defRPr>
            </a:lvl4pPr>
            <a:lvl5pPr marL="2057400" indent="-228600" eaLnBrk="0" hangingPunct="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eaLnBrk="1" hangingPunct="1">
              <a:spcBef>
                <a:spcPct val="0"/>
              </a:spcBef>
            </a:pPr>
            <a:fld id="{3C81A6CB-EC22-4E9A-9308-DAD023FB78D9}" type="slidenum">
              <a:rPr lang="en-US" altLang="en-US">
                <a:latin typeface="Arial" panose="020B0604020202020204" pitchFamily="34" charset="0"/>
              </a:rPr>
              <a:pPr eaLnBrk="1" hangingPunct="1">
                <a:spcBef>
                  <a:spcPct val="0"/>
                </a:spcBef>
              </a:pPr>
              <a:t>37</a:t>
            </a:fld>
            <a:endParaRPr lang="en-US" altLang="en-US">
              <a:latin typeface="Arial" panose="020B0604020202020204" pitchFamily="34" charset="0"/>
            </a:endParaRPr>
          </a:p>
        </p:txBody>
      </p:sp>
    </p:spTree>
    <p:extLst>
      <p:ext uri="{BB962C8B-B14F-4D97-AF65-F5344CB8AC3E}">
        <p14:creationId xmlns:p14="http://schemas.microsoft.com/office/powerpoint/2010/main" val="2925402967"/>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789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p>
        </p:txBody>
      </p:sp>
      <p:sp>
        <p:nvSpPr>
          <p:cNvPr id="3789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anose="020F0502020204030204" pitchFamily="34" charset="0"/>
              </a:defRPr>
            </a:lvl1pPr>
            <a:lvl2pPr marL="742950" indent="-285750" eaLnBrk="0" hangingPunct="0">
              <a:spcBef>
                <a:spcPct val="30000"/>
              </a:spcBef>
              <a:defRPr sz="1200">
                <a:solidFill>
                  <a:schemeClr val="tx1"/>
                </a:solidFill>
                <a:latin typeface="Calibri" panose="020F0502020204030204" pitchFamily="34" charset="0"/>
              </a:defRPr>
            </a:lvl2pPr>
            <a:lvl3pPr marL="1143000" indent="-228600" eaLnBrk="0" hangingPunct="0">
              <a:spcBef>
                <a:spcPct val="30000"/>
              </a:spcBef>
              <a:defRPr sz="1200">
                <a:solidFill>
                  <a:schemeClr val="tx1"/>
                </a:solidFill>
                <a:latin typeface="Calibri" panose="020F0502020204030204" pitchFamily="34" charset="0"/>
              </a:defRPr>
            </a:lvl3pPr>
            <a:lvl4pPr marL="1600200" indent="-228600" eaLnBrk="0" hangingPunct="0">
              <a:spcBef>
                <a:spcPct val="30000"/>
              </a:spcBef>
              <a:defRPr sz="1200">
                <a:solidFill>
                  <a:schemeClr val="tx1"/>
                </a:solidFill>
                <a:latin typeface="Calibri" panose="020F0502020204030204" pitchFamily="34" charset="0"/>
              </a:defRPr>
            </a:lvl4pPr>
            <a:lvl5pPr marL="2057400" indent="-228600" eaLnBrk="0" hangingPunct="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eaLnBrk="1" hangingPunct="1">
              <a:spcBef>
                <a:spcPct val="0"/>
              </a:spcBef>
            </a:pPr>
            <a:fld id="{3C81A6CB-EC22-4E9A-9308-DAD023FB78D9}" type="slidenum">
              <a:rPr lang="en-US" altLang="en-US">
                <a:latin typeface="Arial" panose="020B0604020202020204" pitchFamily="34" charset="0"/>
              </a:rPr>
              <a:pPr eaLnBrk="1" hangingPunct="1">
                <a:spcBef>
                  <a:spcPct val="0"/>
                </a:spcBef>
              </a:pPr>
              <a:t>39</a:t>
            </a:fld>
            <a:endParaRPr lang="en-US" altLang="en-US">
              <a:latin typeface="Arial" panose="020B0604020202020204" pitchFamily="34" charset="0"/>
            </a:endParaRPr>
          </a:p>
        </p:txBody>
      </p:sp>
    </p:spTree>
    <p:extLst>
      <p:ext uri="{BB962C8B-B14F-4D97-AF65-F5344CB8AC3E}">
        <p14:creationId xmlns:p14="http://schemas.microsoft.com/office/powerpoint/2010/main" val="597755651"/>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Tom</a:t>
            </a:r>
            <a:endParaRPr lang="en-US" dirty="0"/>
          </a:p>
        </p:txBody>
      </p:sp>
      <p:sp>
        <p:nvSpPr>
          <p:cNvPr id="4" name="Slide Number Placeholder 3"/>
          <p:cNvSpPr>
            <a:spLocks noGrp="1"/>
          </p:cNvSpPr>
          <p:nvPr>
            <p:ph type="sldNum" sz="quarter" idx="10"/>
          </p:nvPr>
        </p:nvSpPr>
        <p:spPr/>
        <p:txBody>
          <a:bodyPr/>
          <a:lstStyle/>
          <a:p>
            <a:pPr>
              <a:defRPr/>
            </a:pPr>
            <a:fld id="{CDBCAECE-BBDB-4CA5-9FA2-7891DEA311DB}" type="slidenum">
              <a:rPr lang="en-US" smtClean="0"/>
              <a:pPr>
                <a:defRPr/>
              </a:pPr>
              <a:t>44</a:t>
            </a:fld>
            <a:endParaRPr lang="en-US"/>
          </a:p>
        </p:txBody>
      </p:sp>
    </p:spTree>
    <p:extLst>
      <p:ext uri="{BB962C8B-B14F-4D97-AF65-F5344CB8AC3E}">
        <p14:creationId xmlns:p14="http://schemas.microsoft.com/office/powerpoint/2010/main" val="905193971"/>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Tom</a:t>
            </a:r>
            <a:endParaRPr lang="en-US" dirty="0"/>
          </a:p>
        </p:txBody>
      </p:sp>
      <p:sp>
        <p:nvSpPr>
          <p:cNvPr id="4" name="Slide Number Placeholder 3"/>
          <p:cNvSpPr>
            <a:spLocks noGrp="1"/>
          </p:cNvSpPr>
          <p:nvPr>
            <p:ph type="sldNum" sz="quarter" idx="10"/>
          </p:nvPr>
        </p:nvSpPr>
        <p:spPr/>
        <p:txBody>
          <a:bodyPr/>
          <a:lstStyle/>
          <a:p>
            <a:pPr>
              <a:defRPr/>
            </a:pPr>
            <a:fld id="{CDBCAECE-BBDB-4CA5-9FA2-7891DEA311DB}" type="slidenum">
              <a:rPr lang="en-US" smtClean="0"/>
              <a:pPr>
                <a:defRPr/>
              </a:pPr>
              <a:t>45</a:t>
            </a:fld>
            <a:endParaRPr lang="en-US"/>
          </a:p>
        </p:txBody>
      </p:sp>
    </p:spTree>
    <p:extLst>
      <p:ext uri="{BB962C8B-B14F-4D97-AF65-F5344CB8AC3E}">
        <p14:creationId xmlns:p14="http://schemas.microsoft.com/office/powerpoint/2010/main" val="2508277299"/>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Tom</a:t>
            </a:r>
            <a:endParaRPr lang="en-US" dirty="0"/>
          </a:p>
        </p:txBody>
      </p:sp>
      <p:sp>
        <p:nvSpPr>
          <p:cNvPr id="4" name="Slide Number Placeholder 3"/>
          <p:cNvSpPr>
            <a:spLocks noGrp="1"/>
          </p:cNvSpPr>
          <p:nvPr>
            <p:ph type="sldNum" sz="quarter" idx="10"/>
          </p:nvPr>
        </p:nvSpPr>
        <p:spPr/>
        <p:txBody>
          <a:bodyPr/>
          <a:lstStyle/>
          <a:p>
            <a:pPr>
              <a:defRPr/>
            </a:pPr>
            <a:fld id="{CDBCAECE-BBDB-4CA5-9FA2-7891DEA311DB}" type="slidenum">
              <a:rPr lang="en-US" smtClean="0"/>
              <a:pPr>
                <a:defRPr/>
              </a:pPr>
              <a:t>46</a:t>
            </a:fld>
            <a:endParaRPr lang="en-US"/>
          </a:p>
        </p:txBody>
      </p:sp>
    </p:spTree>
    <p:extLst>
      <p:ext uri="{BB962C8B-B14F-4D97-AF65-F5344CB8AC3E}">
        <p14:creationId xmlns:p14="http://schemas.microsoft.com/office/powerpoint/2010/main" val="2980337057"/>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Tom</a:t>
            </a:r>
            <a:endParaRPr lang="en-US" dirty="0"/>
          </a:p>
        </p:txBody>
      </p:sp>
      <p:sp>
        <p:nvSpPr>
          <p:cNvPr id="4" name="Slide Number Placeholder 3"/>
          <p:cNvSpPr>
            <a:spLocks noGrp="1"/>
          </p:cNvSpPr>
          <p:nvPr>
            <p:ph type="sldNum" sz="quarter" idx="10"/>
          </p:nvPr>
        </p:nvSpPr>
        <p:spPr/>
        <p:txBody>
          <a:bodyPr/>
          <a:lstStyle/>
          <a:p>
            <a:pPr>
              <a:defRPr/>
            </a:pPr>
            <a:fld id="{CDBCAECE-BBDB-4CA5-9FA2-7891DEA311DB}" type="slidenum">
              <a:rPr lang="en-US" smtClean="0"/>
              <a:pPr>
                <a:defRPr/>
              </a:pPr>
              <a:t>47</a:t>
            </a:fld>
            <a:endParaRPr lang="en-US"/>
          </a:p>
        </p:txBody>
      </p:sp>
    </p:spTree>
    <p:extLst>
      <p:ext uri="{BB962C8B-B14F-4D97-AF65-F5344CB8AC3E}">
        <p14:creationId xmlns:p14="http://schemas.microsoft.com/office/powerpoint/2010/main" val="1730540437"/>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Tom</a:t>
            </a:r>
            <a:endParaRPr lang="en-US" dirty="0"/>
          </a:p>
        </p:txBody>
      </p:sp>
      <p:sp>
        <p:nvSpPr>
          <p:cNvPr id="4" name="Slide Number Placeholder 3"/>
          <p:cNvSpPr>
            <a:spLocks noGrp="1"/>
          </p:cNvSpPr>
          <p:nvPr>
            <p:ph type="sldNum" sz="quarter" idx="10"/>
          </p:nvPr>
        </p:nvSpPr>
        <p:spPr/>
        <p:txBody>
          <a:bodyPr/>
          <a:lstStyle/>
          <a:p>
            <a:pPr>
              <a:defRPr/>
            </a:pPr>
            <a:fld id="{CDBCAECE-BBDB-4CA5-9FA2-7891DEA311DB}" type="slidenum">
              <a:rPr lang="en-US" smtClean="0"/>
              <a:pPr>
                <a:defRPr/>
              </a:pPr>
              <a:t>48</a:t>
            </a:fld>
            <a:endParaRPr lang="en-US"/>
          </a:p>
        </p:txBody>
      </p:sp>
    </p:spTree>
    <p:extLst>
      <p:ext uri="{BB962C8B-B14F-4D97-AF65-F5344CB8AC3E}">
        <p14:creationId xmlns:p14="http://schemas.microsoft.com/office/powerpoint/2010/main" val="2893395757"/>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Tom</a:t>
            </a:r>
            <a:endParaRPr lang="en-US" dirty="0"/>
          </a:p>
        </p:txBody>
      </p:sp>
      <p:sp>
        <p:nvSpPr>
          <p:cNvPr id="4" name="Slide Number Placeholder 3"/>
          <p:cNvSpPr>
            <a:spLocks noGrp="1"/>
          </p:cNvSpPr>
          <p:nvPr>
            <p:ph type="sldNum" sz="quarter" idx="10"/>
          </p:nvPr>
        </p:nvSpPr>
        <p:spPr/>
        <p:txBody>
          <a:bodyPr/>
          <a:lstStyle/>
          <a:p>
            <a:pPr>
              <a:defRPr/>
            </a:pPr>
            <a:fld id="{CDBCAECE-BBDB-4CA5-9FA2-7891DEA311DB}" type="slidenum">
              <a:rPr lang="en-US" smtClean="0"/>
              <a:pPr>
                <a:defRPr/>
              </a:pPr>
              <a:t>49</a:t>
            </a:fld>
            <a:endParaRPr lang="en-US"/>
          </a:p>
        </p:txBody>
      </p:sp>
    </p:spTree>
    <p:extLst>
      <p:ext uri="{BB962C8B-B14F-4D97-AF65-F5344CB8AC3E}">
        <p14:creationId xmlns:p14="http://schemas.microsoft.com/office/powerpoint/2010/main" val="4285375064"/>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Tom</a:t>
            </a:r>
            <a:endParaRPr lang="en-US" dirty="0"/>
          </a:p>
        </p:txBody>
      </p:sp>
      <p:sp>
        <p:nvSpPr>
          <p:cNvPr id="4" name="Slide Number Placeholder 3"/>
          <p:cNvSpPr>
            <a:spLocks noGrp="1"/>
          </p:cNvSpPr>
          <p:nvPr>
            <p:ph type="sldNum" sz="quarter" idx="10"/>
          </p:nvPr>
        </p:nvSpPr>
        <p:spPr/>
        <p:txBody>
          <a:bodyPr/>
          <a:lstStyle/>
          <a:p>
            <a:pPr>
              <a:defRPr/>
            </a:pPr>
            <a:fld id="{CDBCAECE-BBDB-4CA5-9FA2-7891DEA311DB}" type="slidenum">
              <a:rPr lang="en-US" smtClean="0"/>
              <a:pPr>
                <a:defRPr/>
              </a:pPr>
              <a:t>50</a:t>
            </a:fld>
            <a:endParaRPr lang="en-US"/>
          </a:p>
        </p:txBody>
      </p:sp>
    </p:spTree>
    <p:extLst>
      <p:ext uri="{BB962C8B-B14F-4D97-AF65-F5344CB8AC3E}">
        <p14:creationId xmlns:p14="http://schemas.microsoft.com/office/powerpoint/2010/main" val="88897601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Tom</a:t>
            </a:r>
            <a:endParaRPr lang="en-US" dirty="0"/>
          </a:p>
        </p:txBody>
      </p:sp>
      <p:sp>
        <p:nvSpPr>
          <p:cNvPr id="4" name="Slide Number Placeholder 3"/>
          <p:cNvSpPr>
            <a:spLocks noGrp="1"/>
          </p:cNvSpPr>
          <p:nvPr>
            <p:ph type="sldNum" sz="quarter" idx="10"/>
          </p:nvPr>
        </p:nvSpPr>
        <p:spPr/>
        <p:txBody>
          <a:bodyPr/>
          <a:lstStyle/>
          <a:p>
            <a:pPr>
              <a:defRPr/>
            </a:pPr>
            <a:fld id="{CDBCAECE-BBDB-4CA5-9FA2-7891DEA311DB}" type="slidenum">
              <a:rPr lang="en-US" smtClean="0"/>
              <a:pPr>
                <a:defRPr/>
              </a:pPr>
              <a:t>4</a:t>
            </a:fld>
            <a:endParaRPr lang="en-US"/>
          </a:p>
        </p:txBody>
      </p:sp>
    </p:spTree>
    <p:extLst>
      <p:ext uri="{BB962C8B-B14F-4D97-AF65-F5344CB8AC3E}">
        <p14:creationId xmlns:p14="http://schemas.microsoft.com/office/powerpoint/2010/main" val="3492928307"/>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902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p>
        </p:txBody>
      </p:sp>
      <p:sp>
        <p:nvSpPr>
          <p:cNvPr id="12902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FFFF686D-3936-4012-88EB-1ACB1D9C10C7}" type="slidenum">
              <a:rPr lang="en-US" altLang="en-US"/>
              <a:pPr eaLnBrk="1" hangingPunct="1"/>
              <a:t>52</a:t>
            </a:fld>
            <a:endParaRPr lang="en-US" altLang="en-US"/>
          </a:p>
        </p:txBody>
      </p:sp>
    </p:spTree>
    <p:extLst>
      <p:ext uri="{BB962C8B-B14F-4D97-AF65-F5344CB8AC3E}">
        <p14:creationId xmlns:p14="http://schemas.microsoft.com/office/powerpoint/2010/main" val="3085247453"/>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Tom</a:t>
            </a:r>
            <a:endParaRPr lang="en-US" dirty="0"/>
          </a:p>
        </p:txBody>
      </p:sp>
      <p:sp>
        <p:nvSpPr>
          <p:cNvPr id="4" name="Slide Number Placeholder 3"/>
          <p:cNvSpPr>
            <a:spLocks noGrp="1"/>
          </p:cNvSpPr>
          <p:nvPr>
            <p:ph type="sldNum" sz="quarter" idx="10"/>
          </p:nvPr>
        </p:nvSpPr>
        <p:spPr/>
        <p:txBody>
          <a:bodyPr/>
          <a:lstStyle/>
          <a:p>
            <a:pPr>
              <a:defRPr/>
            </a:pPr>
            <a:fld id="{CDBCAECE-BBDB-4CA5-9FA2-7891DEA311DB}" type="slidenum">
              <a:rPr lang="en-US" smtClean="0"/>
              <a:pPr>
                <a:defRPr/>
              </a:pPr>
              <a:t>53</a:t>
            </a:fld>
            <a:endParaRPr lang="en-US"/>
          </a:p>
        </p:txBody>
      </p:sp>
    </p:spTree>
    <p:extLst>
      <p:ext uri="{BB962C8B-B14F-4D97-AF65-F5344CB8AC3E}">
        <p14:creationId xmlns:p14="http://schemas.microsoft.com/office/powerpoint/2010/main" val="3695871432"/>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This graph gives you an idea of how Green Shield participants</a:t>
            </a:r>
            <a:r>
              <a:rPr lang="en-US" baseline="0" dirty="0" smtClean="0"/>
              <a:t> improve their performance.</a:t>
            </a:r>
            <a:endParaRPr lang="en-US" dirty="0"/>
          </a:p>
        </p:txBody>
      </p:sp>
      <p:sp>
        <p:nvSpPr>
          <p:cNvPr id="4" name="Slide Number Placeholder 3"/>
          <p:cNvSpPr>
            <a:spLocks noGrp="1"/>
          </p:cNvSpPr>
          <p:nvPr>
            <p:ph type="sldNum" sz="quarter" idx="10"/>
          </p:nvPr>
        </p:nvSpPr>
        <p:spPr/>
        <p:txBody>
          <a:bodyPr/>
          <a:lstStyle/>
          <a:p>
            <a:fld id="{745208EE-2AD5-47F1-A652-C7B9158CC267}" type="slidenum">
              <a:rPr lang="en-US" smtClean="0">
                <a:solidFill>
                  <a:prstClr val="black"/>
                </a:solidFill>
              </a:rPr>
              <a:pPr/>
              <a:t>54</a:t>
            </a:fld>
            <a:endParaRPr lang="en-US">
              <a:solidFill>
                <a:prstClr val="black"/>
              </a:solidFill>
            </a:endParaRPr>
          </a:p>
        </p:txBody>
      </p:sp>
    </p:spTree>
    <p:extLst>
      <p:ext uri="{BB962C8B-B14F-4D97-AF65-F5344CB8AC3E}">
        <p14:creationId xmlns:p14="http://schemas.microsoft.com/office/powerpoint/2010/main" val="414786616"/>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anose="020F0502020204030204" pitchFamily="34" charset="0"/>
              </a:defRPr>
            </a:lvl1pPr>
            <a:lvl2pPr marL="742950" indent="-285750" eaLnBrk="0" hangingPunct="0">
              <a:spcBef>
                <a:spcPct val="30000"/>
              </a:spcBef>
              <a:defRPr sz="1200">
                <a:solidFill>
                  <a:schemeClr val="tx1"/>
                </a:solidFill>
                <a:latin typeface="Calibri" panose="020F0502020204030204" pitchFamily="34" charset="0"/>
              </a:defRPr>
            </a:lvl2pPr>
            <a:lvl3pPr marL="1143000" indent="-228600" eaLnBrk="0" hangingPunct="0">
              <a:spcBef>
                <a:spcPct val="30000"/>
              </a:spcBef>
              <a:defRPr sz="1200">
                <a:solidFill>
                  <a:schemeClr val="tx1"/>
                </a:solidFill>
                <a:latin typeface="Calibri" panose="020F0502020204030204" pitchFamily="34" charset="0"/>
              </a:defRPr>
            </a:lvl3pPr>
            <a:lvl4pPr marL="1600200" indent="-228600" eaLnBrk="0" hangingPunct="0">
              <a:spcBef>
                <a:spcPct val="30000"/>
              </a:spcBef>
              <a:defRPr sz="1200">
                <a:solidFill>
                  <a:schemeClr val="tx1"/>
                </a:solidFill>
                <a:latin typeface="Calibri" panose="020F0502020204030204" pitchFamily="34" charset="0"/>
              </a:defRPr>
            </a:lvl4pPr>
            <a:lvl5pPr marL="2057400" indent="-228600" eaLnBrk="0" hangingPunct="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eaLnBrk="1" hangingPunct="1">
              <a:spcBef>
                <a:spcPct val="0"/>
              </a:spcBef>
            </a:pPr>
            <a:fld id="{17AE6654-ACD6-4E42-9789-56B0D630E37F}" type="slidenum">
              <a:rPr lang="en-US" altLang="en-US">
                <a:latin typeface="Arial" panose="020B0604020202020204" pitchFamily="34" charset="0"/>
              </a:rPr>
              <a:pPr eaLnBrk="1" hangingPunct="1">
                <a:spcBef>
                  <a:spcPct val="0"/>
                </a:spcBef>
              </a:pPr>
              <a:t>58</a:t>
            </a:fld>
            <a:endParaRPr lang="en-US" altLang="en-US">
              <a:latin typeface="Arial" panose="020B0604020202020204" pitchFamily="34" charset="0"/>
            </a:endParaRPr>
          </a:p>
        </p:txBody>
      </p:sp>
      <p:sp>
        <p:nvSpPr>
          <p:cNvPr id="30723"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0724"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en-US" altLang="en-US" smtClean="0">
                <a:sym typeface="Wingdings" panose="05000000000000000000" pitchFamily="2" charset="2"/>
              </a:rPr>
              <a:t>A recent compilation of studies by the US Geological Survey indicated 96% of fish, 100% of surface water and 33% of major aquifers contain one or more pesticides.</a:t>
            </a:r>
          </a:p>
          <a:p>
            <a:pPr eaLnBrk="1" hangingPunct="1"/>
            <a:r>
              <a:rPr lang="en-US" altLang="en-US" smtClean="0">
                <a:sym typeface="Wingdings" panose="05000000000000000000" pitchFamily="2" charset="2"/>
              </a:rPr>
              <a:t>Pesticides were detected in 97% of USGS urban monitoring stations</a:t>
            </a:r>
          </a:p>
          <a:p>
            <a:pPr eaLnBrk="1" hangingPunct="1"/>
            <a:r>
              <a:rPr lang="en-US" altLang="en-US" smtClean="0">
                <a:sym typeface="Wingdings" panose="05000000000000000000" pitchFamily="2" charset="2"/>
              </a:rPr>
              <a:t>Levels exceeded benchmarks for protecting aquatic habitat at 87% of these locations – a higher frequency than in agriculture-dominated watersheds</a:t>
            </a:r>
          </a:p>
          <a:p>
            <a:pPr eaLnBrk="1" hangingPunct="1"/>
            <a:r>
              <a:rPr lang="en-US" altLang="en-US" smtClean="0">
                <a:sym typeface="Wingdings" panose="05000000000000000000" pitchFamily="2" charset="2"/>
              </a:rPr>
              <a:t>1. http://www.cdc.gov/exposurereport/</a:t>
            </a:r>
          </a:p>
          <a:p>
            <a:pPr eaLnBrk="1" hangingPunct="1"/>
            <a:r>
              <a:rPr lang="en-US" altLang="en-US" smtClean="0">
                <a:sym typeface="Wingdings" panose="05000000000000000000" pitchFamily="2" charset="2"/>
              </a:rPr>
              <a:t>2. U.S. Geological Survey, Pesticides in the Nation's Streams and Ground Water, 1992–2001, March 2006.</a:t>
            </a:r>
          </a:p>
        </p:txBody>
      </p:sp>
    </p:spTree>
    <p:extLst>
      <p:ext uri="{BB962C8B-B14F-4D97-AF65-F5344CB8AC3E}">
        <p14:creationId xmlns:p14="http://schemas.microsoft.com/office/powerpoint/2010/main" val="680041863"/>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anose="020F0502020204030204" pitchFamily="34" charset="0"/>
              </a:defRPr>
            </a:lvl1pPr>
            <a:lvl2pPr marL="742950" indent="-285750" eaLnBrk="0" hangingPunct="0">
              <a:spcBef>
                <a:spcPct val="30000"/>
              </a:spcBef>
              <a:defRPr sz="1200">
                <a:solidFill>
                  <a:schemeClr val="tx1"/>
                </a:solidFill>
                <a:latin typeface="Calibri" panose="020F0502020204030204" pitchFamily="34" charset="0"/>
              </a:defRPr>
            </a:lvl2pPr>
            <a:lvl3pPr marL="1143000" indent="-228600" eaLnBrk="0" hangingPunct="0">
              <a:spcBef>
                <a:spcPct val="30000"/>
              </a:spcBef>
              <a:defRPr sz="1200">
                <a:solidFill>
                  <a:schemeClr val="tx1"/>
                </a:solidFill>
                <a:latin typeface="Calibri" panose="020F0502020204030204" pitchFamily="34" charset="0"/>
              </a:defRPr>
            </a:lvl3pPr>
            <a:lvl4pPr marL="1600200" indent="-228600" eaLnBrk="0" hangingPunct="0">
              <a:spcBef>
                <a:spcPct val="30000"/>
              </a:spcBef>
              <a:defRPr sz="1200">
                <a:solidFill>
                  <a:schemeClr val="tx1"/>
                </a:solidFill>
                <a:latin typeface="Calibri" panose="020F0502020204030204" pitchFamily="34" charset="0"/>
              </a:defRPr>
            </a:lvl4pPr>
            <a:lvl5pPr marL="2057400" indent="-228600" eaLnBrk="0" hangingPunct="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eaLnBrk="1" hangingPunct="1">
              <a:spcBef>
                <a:spcPct val="0"/>
              </a:spcBef>
            </a:pPr>
            <a:fld id="{17AE6654-ACD6-4E42-9789-56B0D630E37F}" type="slidenum">
              <a:rPr lang="en-US" altLang="en-US">
                <a:latin typeface="Arial" panose="020B0604020202020204" pitchFamily="34" charset="0"/>
              </a:rPr>
              <a:pPr eaLnBrk="1" hangingPunct="1">
                <a:spcBef>
                  <a:spcPct val="0"/>
                </a:spcBef>
              </a:pPr>
              <a:t>59</a:t>
            </a:fld>
            <a:endParaRPr lang="en-US" altLang="en-US">
              <a:latin typeface="Arial" panose="020B0604020202020204" pitchFamily="34" charset="0"/>
            </a:endParaRPr>
          </a:p>
        </p:txBody>
      </p:sp>
      <p:sp>
        <p:nvSpPr>
          <p:cNvPr id="30723"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0724"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en-US" altLang="en-US" smtClean="0">
                <a:sym typeface="Wingdings" panose="05000000000000000000" pitchFamily="2" charset="2"/>
              </a:rPr>
              <a:t>A recent compilation of studies by the US Geological Survey indicated 96% of fish, 100% of surface water and 33% of major aquifers contain one or more pesticides.</a:t>
            </a:r>
          </a:p>
          <a:p>
            <a:pPr eaLnBrk="1" hangingPunct="1"/>
            <a:r>
              <a:rPr lang="en-US" altLang="en-US" smtClean="0">
                <a:sym typeface="Wingdings" panose="05000000000000000000" pitchFamily="2" charset="2"/>
              </a:rPr>
              <a:t>Pesticides were detected in 97% of USGS urban monitoring stations</a:t>
            </a:r>
          </a:p>
          <a:p>
            <a:pPr eaLnBrk="1" hangingPunct="1"/>
            <a:r>
              <a:rPr lang="en-US" altLang="en-US" smtClean="0">
                <a:sym typeface="Wingdings" panose="05000000000000000000" pitchFamily="2" charset="2"/>
              </a:rPr>
              <a:t>Levels exceeded benchmarks for protecting aquatic habitat at 87% of these locations – a higher frequency than in agriculture-dominated watersheds</a:t>
            </a:r>
          </a:p>
          <a:p>
            <a:pPr eaLnBrk="1" hangingPunct="1"/>
            <a:r>
              <a:rPr lang="en-US" altLang="en-US" smtClean="0">
                <a:sym typeface="Wingdings" panose="05000000000000000000" pitchFamily="2" charset="2"/>
              </a:rPr>
              <a:t>1. http://www.cdc.gov/exposurereport/</a:t>
            </a:r>
          </a:p>
          <a:p>
            <a:pPr eaLnBrk="1" hangingPunct="1"/>
            <a:r>
              <a:rPr lang="en-US" altLang="en-US" smtClean="0">
                <a:sym typeface="Wingdings" panose="05000000000000000000" pitchFamily="2" charset="2"/>
              </a:rPr>
              <a:t>2. U.S. Geological Survey, Pesticides in the Nation's Streams and Ground Water, 1992–2001, March 2006.</a:t>
            </a:r>
          </a:p>
        </p:txBody>
      </p:sp>
    </p:spTree>
    <p:extLst>
      <p:ext uri="{BB962C8B-B14F-4D97-AF65-F5344CB8AC3E}">
        <p14:creationId xmlns:p14="http://schemas.microsoft.com/office/powerpoint/2010/main" val="1598508809"/>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anose="020F0502020204030204" pitchFamily="34" charset="0"/>
              </a:defRPr>
            </a:lvl1pPr>
            <a:lvl2pPr marL="742950" indent="-285750" eaLnBrk="0" hangingPunct="0">
              <a:spcBef>
                <a:spcPct val="30000"/>
              </a:spcBef>
              <a:defRPr sz="1200">
                <a:solidFill>
                  <a:schemeClr val="tx1"/>
                </a:solidFill>
                <a:latin typeface="Calibri" panose="020F0502020204030204" pitchFamily="34" charset="0"/>
              </a:defRPr>
            </a:lvl2pPr>
            <a:lvl3pPr marL="1143000" indent="-228600" eaLnBrk="0" hangingPunct="0">
              <a:spcBef>
                <a:spcPct val="30000"/>
              </a:spcBef>
              <a:defRPr sz="1200">
                <a:solidFill>
                  <a:schemeClr val="tx1"/>
                </a:solidFill>
                <a:latin typeface="Calibri" panose="020F0502020204030204" pitchFamily="34" charset="0"/>
              </a:defRPr>
            </a:lvl3pPr>
            <a:lvl4pPr marL="1600200" indent="-228600" eaLnBrk="0" hangingPunct="0">
              <a:spcBef>
                <a:spcPct val="30000"/>
              </a:spcBef>
              <a:defRPr sz="1200">
                <a:solidFill>
                  <a:schemeClr val="tx1"/>
                </a:solidFill>
                <a:latin typeface="Calibri" panose="020F0502020204030204" pitchFamily="34" charset="0"/>
              </a:defRPr>
            </a:lvl4pPr>
            <a:lvl5pPr marL="2057400" indent="-228600" eaLnBrk="0" hangingPunct="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eaLnBrk="1" hangingPunct="1">
              <a:spcBef>
                <a:spcPct val="0"/>
              </a:spcBef>
            </a:pPr>
            <a:fld id="{17AE6654-ACD6-4E42-9789-56B0D630E37F}" type="slidenum">
              <a:rPr lang="en-US" altLang="en-US">
                <a:latin typeface="Arial" panose="020B0604020202020204" pitchFamily="34" charset="0"/>
              </a:rPr>
              <a:pPr eaLnBrk="1" hangingPunct="1">
                <a:spcBef>
                  <a:spcPct val="0"/>
                </a:spcBef>
              </a:pPr>
              <a:t>60</a:t>
            </a:fld>
            <a:endParaRPr lang="en-US" altLang="en-US">
              <a:latin typeface="Arial" panose="020B0604020202020204" pitchFamily="34" charset="0"/>
            </a:endParaRPr>
          </a:p>
        </p:txBody>
      </p:sp>
      <p:sp>
        <p:nvSpPr>
          <p:cNvPr id="30723"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0724"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en-US" altLang="en-US" smtClean="0">
                <a:sym typeface="Wingdings" panose="05000000000000000000" pitchFamily="2" charset="2"/>
              </a:rPr>
              <a:t>A recent compilation of studies by the US Geological Survey indicated 96% of fish, 100% of surface water and 33% of major aquifers contain one or more pesticides.</a:t>
            </a:r>
          </a:p>
          <a:p>
            <a:pPr eaLnBrk="1" hangingPunct="1"/>
            <a:r>
              <a:rPr lang="en-US" altLang="en-US" smtClean="0">
                <a:sym typeface="Wingdings" panose="05000000000000000000" pitchFamily="2" charset="2"/>
              </a:rPr>
              <a:t>Pesticides were detected in 97% of USGS urban monitoring stations</a:t>
            </a:r>
          </a:p>
          <a:p>
            <a:pPr eaLnBrk="1" hangingPunct="1"/>
            <a:r>
              <a:rPr lang="en-US" altLang="en-US" smtClean="0">
                <a:sym typeface="Wingdings" panose="05000000000000000000" pitchFamily="2" charset="2"/>
              </a:rPr>
              <a:t>Levels exceeded benchmarks for protecting aquatic habitat at 87% of these locations – a higher frequency than in agriculture-dominated watersheds</a:t>
            </a:r>
          </a:p>
          <a:p>
            <a:pPr eaLnBrk="1" hangingPunct="1"/>
            <a:r>
              <a:rPr lang="en-US" altLang="en-US" smtClean="0">
                <a:sym typeface="Wingdings" panose="05000000000000000000" pitchFamily="2" charset="2"/>
              </a:rPr>
              <a:t>1. http://www.cdc.gov/exposurereport/</a:t>
            </a:r>
          </a:p>
          <a:p>
            <a:pPr eaLnBrk="1" hangingPunct="1"/>
            <a:r>
              <a:rPr lang="en-US" altLang="en-US" smtClean="0">
                <a:sym typeface="Wingdings" panose="05000000000000000000" pitchFamily="2" charset="2"/>
              </a:rPr>
              <a:t>2. U.S. Geological Survey, Pesticides in the Nation's Streams and Ground Water, 1992–2001, March 2006.</a:t>
            </a:r>
          </a:p>
        </p:txBody>
      </p:sp>
    </p:spTree>
    <p:extLst>
      <p:ext uri="{BB962C8B-B14F-4D97-AF65-F5344CB8AC3E}">
        <p14:creationId xmlns:p14="http://schemas.microsoft.com/office/powerpoint/2010/main" val="3292073765"/>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Tom</a:t>
            </a:r>
            <a:endParaRPr lang="en-US" dirty="0"/>
          </a:p>
        </p:txBody>
      </p:sp>
      <p:sp>
        <p:nvSpPr>
          <p:cNvPr id="4" name="Slide Number Placeholder 3"/>
          <p:cNvSpPr>
            <a:spLocks noGrp="1"/>
          </p:cNvSpPr>
          <p:nvPr>
            <p:ph type="sldNum" sz="quarter" idx="10"/>
          </p:nvPr>
        </p:nvSpPr>
        <p:spPr/>
        <p:txBody>
          <a:bodyPr/>
          <a:lstStyle/>
          <a:p>
            <a:pPr>
              <a:defRPr/>
            </a:pPr>
            <a:fld id="{CDBCAECE-BBDB-4CA5-9FA2-7891DEA311DB}" type="slidenum">
              <a:rPr lang="en-US" smtClean="0"/>
              <a:pPr>
                <a:defRPr/>
              </a:pPr>
              <a:t>62</a:t>
            </a:fld>
            <a:endParaRPr lang="en-US"/>
          </a:p>
        </p:txBody>
      </p:sp>
    </p:spTree>
    <p:extLst>
      <p:ext uri="{BB962C8B-B14F-4D97-AF65-F5344CB8AC3E}">
        <p14:creationId xmlns:p14="http://schemas.microsoft.com/office/powerpoint/2010/main" val="300651367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Tom</a:t>
            </a:r>
            <a:endParaRPr lang="en-US" dirty="0"/>
          </a:p>
        </p:txBody>
      </p:sp>
      <p:sp>
        <p:nvSpPr>
          <p:cNvPr id="4" name="Slide Number Placeholder 3"/>
          <p:cNvSpPr>
            <a:spLocks noGrp="1"/>
          </p:cNvSpPr>
          <p:nvPr>
            <p:ph type="sldNum" sz="quarter" idx="10"/>
          </p:nvPr>
        </p:nvSpPr>
        <p:spPr/>
        <p:txBody>
          <a:bodyPr/>
          <a:lstStyle/>
          <a:p>
            <a:pPr>
              <a:defRPr/>
            </a:pPr>
            <a:fld id="{CDBCAECE-BBDB-4CA5-9FA2-7891DEA311DB}" type="slidenum">
              <a:rPr lang="en-US" smtClean="0"/>
              <a:pPr>
                <a:defRPr/>
              </a:pPr>
              <a:t>6</a:t>
            </a:fld>
            <a:endParaRPr lang="en-US"/>
          </a:p>
        </p:txBody>
      </p:sp>
    </p:spTree>
    <p:extLst>
      <p:ext uri="{BB962C8B-B14F-4D97-AF65-F5344CB8AC3E}">
        <p14:creationId xmlns:p14="http://schemas.microsoft.com/office/powerpoint/2010/main" val="378160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Tom</a:t>
            </a:r>
            <a:endParaRPr lang="en-US" dirty="0"/>
          </a:p>
        </p:txBody>
      </p:sp>
      <p:sp>
        <p:nvSpPr>
          <p:cNvPr id="4" name="Slide Number Placeholder 3"/>
          <p:cNvSpPr>
            <a:spLocks noGrp="1"/>
          </p:cNvSpPr>
          <p:nvPr>
            <p:ph type="sldNum" sz="quarter" idx="10"/>
          </p:nvPr>
        </p:nvSpPr>
        <p:spPr/>
        <p:txBody>
          <a:bodyPr/>
          <a:lstStyle/>
          <a:p>
            <a:pPr>
              <a:defRPr/>
            </a:pPr>
            <a:fld id="{CDBCAECE-BBDB-4CA5-9FA2-7891DEA311DB}" type="slidenum">
              <a:rPr lang="en-US" smtClean="0"/>
              <a:pPr>
                <a:defRPr/>
              </a:pPr>
              <a:t>7</a:t>
            </a:fld>
            <a:endParaRPr lang="en-US"/>
          </a:p>
        </p:txBody>
      </p:sp>
    </p:spTree>
    <p:extLst>
      <p:ext uri="{BB962C8B-B14F-4D97-AF65-F5344CB8AC3E}">
        <p14:creationId xmlns:p14="http://schemas.microsoft.com/office/powerpoint/2010/main" val="317480684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Tom</a:t>
            </a:r>
            <a:endParaRPr lang="en-US" dirty="0"/>
          </a:p>
        </p:txBody>
      </p:sp>
      <p:sp>
        <p:nvSpPr>
          <p:cNvPr id="4" name="Slide Number Placeholder 3"/>
          <p:cNvSpPr>
            <a:spLocks noGrp="1"/>
          </p:cNvSpPr>
          <p:nvPr>
            <p:ph type="sldNum" sz="quarter" idx="10"/>
          </p:nvPr>
        </p:nvSpPr>
        <p:spPr/>
        <p:txBody>
          <a:bodyPr/>
          <a:lstStyle/>
          <a:p>
            <a:pPr>
              <a:defRPr/>
            </a:pPr>
            <a:fld id="{CDBCAECE-BBDB-4CA5-9FA2-7891DEA311DB}" type="slidenum">
              <a:rPr lang="en-US" smtClean="0"/>
              <a:pPr>
                <a:defRPr/>
              </a:pPr>
              <a:t>8</a:t>
            </a:fld>
            <a:endParaRPr lang="en-US"/>
          </a:p>
        </p:txBody>
      </p:sp>
    </p:spTree>
    <p:extLst>
      <p:ext uri="{BB962C8B-B14F-4D97-AF65-F5344CB8AC3E}">
        <p14:creationId xmlns:p14="http://schemas.microsoft.com/office/powerpoint/2010/main" val="19526415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Tom</a:t>
            </a:r>
            <a:endParaRPr lang="en-US" dirty="0"/>
          </a:p>
        </p:txBody>
      </p:sp>
      <p:sp>
        <p:nvSpPr>
          <p:cNvPr id="4" name="Slide Number Placeholder 3"/>
          <p:cNvSpPr>
            <a:spLocks noGrp="1"/>
          </p:cNvSpPr>
          <p:nvPr>
            <p:ph type="sldNum" sz="quarter" idx="10"/>
          </p:nvPr>
        </p:nvSpPr>
        <p:spPr/>
        <p:txBody>
          <a:bodyPr/>
          <a:lstStyle/>
          <a:p>
            <a:pPr>
              <a:defRPr/>
            </a:pPr>
            <a:fld id="{CDBCAECE-BBDB-4CA5-9FA2-7891DEA311DB}" type="slidenum">
              <a:rPr lang="en-US" smtClean="0"/>
              <a:pPr>
                <a:defRPr/>
              </a:pPr>
              <a:t>11</a:t>
            </a:fld>
            <a:endParaRPr lang="en-US"/>
          </a:p>
        </p:txBody>
      </p:sp>
    </p:spTree>
    <p:extLst>
      <p:ext uri="{BB962C8B-B14F-4D97-AF65-F5344CB8AC3E}">
        <p14:creationId xmlns:p14="http://schemas.microsoft.com/office/powerpoint/2010/main" val="91127254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Tom</a:t>
            </a:r>
            <a:endParaRPr lang="en-US" dirty="0"/>
          </a:p>
        </p:txBody>
      </p:sp>
      <p:sp>
        <p:nvSpPr>
          <p:cNvPr id="4" name="Slide Number Placeholder 3"/>
          <p:cNvSpPr>
            <a:spLocks noGrp="1"/>
          </p:cNvSpPr>
          <p:nvPr>
            <p:ph type="sldNum" sz="quarter" idx="10"/>
          </p:nvPr>
        </p:nvSpPr>
        <p:spPr/>
        <p:txBody>
          <a:bodyPr/>
          <a:lstStyle/>
          <a:p>
            <a:pPr>
              <a:defRPr/>
            </a:pPr>
            <a:fld id="{CDBCAECE-BBDB-4CA5-9FA2-7891DEA311DB}" type="slidenum">
              <a:rPr lang="en-US" smtClean="0"/>
              <a:pPr>
                <a:defRPr/>
              </a:pPr>
              <a:t>12</a:t>
            </a:fld>
            <a:endParaRPr lang="en-US"/>
          </a:p>
        </p:txBody>
      </p:sp>
    </p:spTree>
    <p:extLst>
      <p:ext uri="{BB962C8B-B14F-4D97-AF65-F5344CB8AC3E}">
        <p14:creationId xmlns:p14="http://schemas.microsoft.com/office/powerpoint/2010/main" val="240286137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noAutofit/>
          </a:bodyPr>
          <a:lstStyle>
            <a:lvl1pPr>
              <a:defRPr b="1">
                <a:solidFill>
                  <a:srgbClr val="196333"/>
                </a:solidFill>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1371600" y="3886200"/>
            <a:ext cx="6400800" cy="1752600"/>
          </a:xfrm>
        </p:spPr>
        <p:txBody>
          <a:bodyPr>
            <a:noAutofit/>
          </a:bodyPr>
          <a:lstStyle>
            <a:lvl1pPr marL="0" indent="0" algn="ctr">
              <a:buNone/>
              <a:defRPr>
                <a:solidFill>
                  <a:srgbClr val="196333"/>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4" name="Date Placeholder 3"/>
          <p:cNvSpPr>
            <a:spLocks noGrp="1"/>
          </p:cNvSpPr>
          <p:nvPr>
            <p:ph type="dt" sz="half" idx="10"/>
          </p:nvPr>
        </p:nvSpPr>
        <p:spPr/>
        <p:txBody>
          <a:bodyPr/>
          <a:lstStyle/>
          <a:p>
            <a:fld id="{A42107CE-0900-4BB4-9EE6-B8DADE4BBBEA}" type="datetime1">
              <a:rPr lang="en-US" smtClean="0"/>
              <a:pPr/>
              <a:t>5/18/2015</a:t>
            </a:fld>
            <a:endParaRPr lang="en-US" dirty="0"/>
          </a:p>
        </p:txBody>
      </p:sp>
      <p:sp>
        <p:nvSpPr>
          <p:cNvPr id="5" name="Footer Placeholder 4"/>
          <p:cNvSpPr>
            <a:spLocks noGrp="1"/>
          </p:cNvSpPr>
          <p:nvPr>
            <p:ph type="ftr" sz="quarter" idx="11"/>
          </p:nvPr>
        </p:nvSpPr>
        <p:spPr/>
        <p:txBody>
          <a:bodyPr/>
          <a:lstStyle/>
          <a:p>
            <a:r>
              <a:rPr lang="en-US" dirty="0" smtClean="0"/>
              <a:t>dfffffffffffffffffffff</a:t>
            </a:r>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dirty="0"/>
          </a:p>
        </p:txBody>
      </p:sp>
      <p:pic>
        <p:nvPicPr>
          <p:cNvPr id="7" name="Picture 6" descr="IPM Institute Logo 040607 (1).JPG"/>
          <p:cNvPicPr>
            <a:picLocks noChangeAspect="1"/>
          </p:cNvPicPr>
          <p:nvPr userDrawn="1"/>
        </p:nvPicPr>
        <p:blipFill>
          <a:blip r:embed="rId2" cstate="email">
            <a:extLst>
              <a:ext uri="{28A0092B-C50C-407E-A947-70E740481C1C}">
                <a14:useLocalDpi xmlns:a14="http://schemas.microsoft.com/office/drawing/2010/main"/>
              </a:ext>
            </a:extLst>
          </a:blip>
          <a:srcRect/>
          <a:stretch>
            <a:fillRect/>
          </a:stretch>
        </p:blipFill>
        <p:spPr>
          <a:xfrm>
            <a:off x="76200" y="0"/>
            <a:ext cx="1371600" cy="1855693"/>
          </a:xfrm>
          <a:prstGeom prst="rect">
            <a:avLst/>
          </a:prstGeom>
        </p:spPr>
      </p:pic>
      <p:sp>
        <p:nvSpPr>
          <p:cNvPr id="8" name="Title 1"/>
          <p:cNvSpPr txBox="1">
            <a:spLocks/>
          </p:cNvSpPr>
          <p:nvPr userDrawn="1"/>
        </p:nvSpPr>
        <p:spPr>
          <a:xfrm>
            <a:off x="1371600" y="0"/>
            <a:ext cx="8001000" cy="1143000"/>
          </a:xfrm>
          <a:prstGeom prst="rect">
            <a:avLst/>
          </a:prstGeom>
        </p:spPr>
        <p:txBody>
          <a:bodyPr vert="horz" lIns="91440" tIns="45720" rIns="91440" bIns="45720" rtlCol="0" anchor="ctr">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1800" b="1" i="1" u="none" strike="noStrike" kern="1200" cap="none" spc="0" normalizeH="0" baseline="0" noProof="0" dirty="0" smtClean="0">
                <a:ln>
                  <a:noFill/>
                </a:ln>
                <a:solidFill>
                  <a:schemeClr val="tx1"/>
                </a:solidFill>
                <a:effectLst/>
                <a:uLnTx/>
                <a:uFillTx/>
                <a:latin typeface="Times New Roman" pitchFamily="18" charset="0"/>
                <a:ea typeface="+mj-ea"/>
                <a:cs typeface="Times New Roman" pitchFamily="18" charset="0"/>
              </a:rPr>
              <a:t>  </a:t>
            </a:r>
            <a:r>
              <a:rPr kumimoji="0" lang="en-US" sz="1750" b="1" i="1" u="none" strike="noStrike" kern="1200" cap="none" spc="0" normalizeH="0" baseline="0" noProof="0" dirty="0" smtClean="0">
                <a:ln>
                  <a:noFill/>
                </a:ln>
                <a:solidFill>
                  <a:schemeClr val="tx1"/>
                </a:solidFill>
                <a:effectLst/>
                <a:uLnTx/>
                <a:uFillTx/>
                <a:latin typeface="Times New Roman" pitchFamily="18" charset="0"/>
                <a:ea typeface="+mj-ea"/>
                <a:cs typeface="Times New Roman" pitchFamily="18" charset="0"/>
              </a:rPr>
              <a:t>Harnessing Marketplace Power to Improve Health, Environment and Economics</a:t>
            </a:r>
            <a:endParaRPr kumimoji="0" lang="en-US" sz="1750" b="1" i="1" u="none" strike="noStrike" kern="1200" cap="none" spc="0" normalizeH="0" baseline="0" noProof="0" dirty="0">
              <a:ln>
                <a:noFill/>
              </a:ln>
              <a:solidFill>
                <a:schemeClr val="tx1"/>
              </a:solidFill>
              <a:effectLst/>
              <a:uLnTx/>
              <a:uFillTx/>
              <a:latin typeface="Times New Roman" pitchFamily="18" charset="0"/>
              <a:ea typeface="+mj-ea"/>
              <a:cs typeface="Times New Roman" pitchFamily="18" charset="0"/>
            </a:endParaRPr>
          </a:p>
        </p:txBody>
      </p:sp>
      <p:cxnSp>
        <p:nvCxnSpPr>
          <p:cNvPr id="9" name="Straight Connector 8"/>
          <p:cNvCxnSpPr/>
          <p:nvPr userDrawn="1"/>
        </p:nvCxnSpPr>
        <p:spPr>
          <a:xfrm>
            <a:off x="1524000" y="762000"/>
            <a:ext cx="7467600" cy="0"/>
          </a:xfrm>
          <a:prstGeom prst="line">
            <a:avLst/>
          </a:prstGeom>
          <a:ln w="57150">
            <a:solidFill>
              <a:srgbClr val="196333"/>
            </a:soli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10" name="Rectangle 1"/>
          <p:cNvSpPr>
            <a:spLocks noChangeArrowheads="1"/>
          </p:cNvSpPr>
          <p:nvPr userDrawn="1"/>
        </p:nvSpPr>
        <p:spPr bwMode="auto">
          <a:xfrm>
            <a:off x="0" y="6011615"/>
            <a:ext cx="9144000" cy="954107"/>
          </a:xfrm>
          <a:prstGeom prst="rect">
            <a:avLst/>
          </a:prstGeom>
          <a:solidFill>
            <a:srgbClr val="265636"/>
          </a:solid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lvl="0" algn="ctr" fontAlgn="base">
              <a:spcBef>
                <a:spcPct val="0"/>
              </a:spcBef>
              <a:spcAft>
                <a:spcPct val="0"/>
              </a:spcAft>
            </a:pPr>
            <a:r>
              <a:rPr kumimoji="0" lang="en-US" sz="1400" u="none" strike="noStrike" cap="none" normalizeH="0" baseline="0" dirty="0" smtClean="0">
                <a:ln>
                  <a:noFill/>
                </a:ln>
                <a:solidFill>
                  <a:schemeClr val="bg1"/>
                </a:solidFill>
                <a:effectLst/>
                <a:latin typeface="Times New Roman" pitchFamily="18" charset="0"/>
                <a:ea typeface="Times New Roman" pitchFamily="18" charset="0"/>
                <a:cs typeface="Times New Roman" pitchFamily="18" charset="0"/>
              </a:rPr>
              <a:t>2014 Whole Foods Market Supplier of the Year Award for Outstanding Quality Assurance</a:t>
            </a:r>
          </a:p>
          <a:p>
            <a:pPr lvl="0" algn="ctr" fontAlgn="base">
              <a:spcBef>
                <a:spcPct val="0"/>
              </a:spcBef>
              <a:spcAft>
                <a:spcPct val="0"/>
              </a:spcAft>
            </a:pPr>
            <a:r>
              <a:rPr kumimoji="0" lang="en-US" sz="1400" u="none" strike="noStrike" cap="none" normalizeH="0" baseline="0" dirty="0" smtClean="0">
                <a:ln>
                  <a:noFill/>
                </a:ln>
                <a:solidFill>
                  <a:schemeClr val="bg1"/>
                </a:solidFill>
                <a:effectLst/>
                <a:latin typeface="Times New Roman" pitchFamily="18" charset="0"/>
                <a:ea typeface="Times New Roman" pitchFamily="18" charset="0"/>
                <a:cs typeface="Times New Roman" pitchFamily="18" charset="0"/>
              </a:rPr>
              <a:t>2012, 2009 US EPA Sustained Excellence in IPM Award</a:t>
            </a:r>
            <a:r>
              <a:rPr lang="en-US" sz="1400" dirty="0" smtClean="0">
                <a:solidFill>
                  <a:schemeClr val="bg1"/>
                </a:solidFill>
                <a:latin typeface="Times New Roman" pitchFamily="18" charset="0"/>
                <a:cs typeface="Times New Roman" pitchFamily="18" charset="0"/>
              </a:rPr>
              <a:t>     </a:t>
            </a:r>
          </a:p>
          <a:p>
            <a:pPr lvl="0" algn="ctr" fontAlgn="base">
              <a:spcBef>
                <a:spcPct val="0"/>
              </a:spcBef>
              <a:spcAft>
                <a:spcPct val="0"/>
              </a:spcAft>
            </a:pPr>
            <a:r>
              <a:rPr kumimoji="0" lang="en-US" sz="1400" u="none" strike="noStrike" cap="none" normalizeH="0" baseline="0" dirty="0" smtClean="0">
                <a:ln>
                  <a:noFill/>
                </a:ln>
                <a:solidFill>
                  <a:schemeClr val="bg1"/>
                </a:solidFill>
                <a:effectLst/>
                <a:latin typeface="Times New Roman" pitchFamily="18" charset="0"/>
                <a:ea typeface="Times New Roman" pitchFamily="18" charset="0"/>
                <a:cs typeface="Times New Roman" pitchFamily="18" charset="0"/>
              </a:rPr>
              <a:t>2009, 2008, 2005, 2004 National Champion, US</a:t>
            </a:r>
            <a:r>
              <a:rPr kumimoji="0" lang="en-US" sz="1400" u="none" strike="noStrike" cap="none" normalizeH="0" dirty="0" smtClean="0">
                <a:ln>
                  <a:noFill/>
                </a:ln>
                <a:solidFill>
                  <a:schemeClr val="bg1"/>
                </a:solidFill>
                <a:effectLst/>
                <a:latin typeface="Times New Roman" pitchFamily="18" charset="0"/>
                <a:ea typeface="Times New Roman" pitchFamily="18" charset="0"/>
                <a:cs typeface="Times New Roman" pitchFamily="18" charset="0"/>
              </a:rPr>
              <a:t> EPA</a:t>
            </a:r>
            <a:r>
              <a:rPr lang="en-US" sz="1400" dirty="0" smtClean="0">
                <a:solidFill>
                  <a:schemeClr val="bg1"/>
                </a:solidFill>
                <a:latin typeface="Times New Roman" pitchFamily="18" charset="0"/>
                <a:ea typeface="Times New Roman" pitchFamily="18" charset="0"/>
                <a:cs typeface="Times New Roman" pitchFamily="18" charset="0"/>
              </a:rPr>
              <a:t> </a:t>
            </a:r>
            <a:r>
              <a:rPr kumimoji="0" lang="en-US" sz="1400" u="none" strike="noStrike" cap="none" normalizeH="0" baseline="0" dirty="0" smtClean="0">
                <a:ln>
                  <a:noFill/>
                </a:ln>
                <a:solidFill>
                  <a:schemeClr val="bg1"/>
                </a:solidFill>
                <a:effectLst/>
                <a:latin typeface="Times New Roman" pitchFamily="18" charset="0"/>
                <a:ea typeface="Times New Roman" pitchFamily="18" charset="0"/>
                <a:cs typeface="Times New Roman" pitchFamily="18" charset="0"/>
              </a:rPr>
              <a:t>Pesticide Environmental Stewardship Program</a:t>
            </a:r>
            <a:r>
              <a:rPr lang="en-US" sz="1400" dirty="0" smtClean="0">
                <a:solidFill>
                  <a:schemeClr val="bg1"/>
                </a:solidFill>
                <a:latin typeface="Times New Roman" pitchFamily="18" charset="0"/>
                <a:cs typeface="Times New Roman" pitchFamily="18" charset="0"/>
              </a:rPr>
              <a:t>   </a:t>
            </a:r>
          </a:p>
          <a:p>
            <a:pPr lvl="0" algn="ctr" fontAlgn="base">
              <a:spcBef>
                <a:spcPct val="0"/>
              </a:spcBef>
              <a:spcAft>
                <a:spcPct val="0"/>
              </a:spcAft>
            </a:pPr>
            <a:r>
              <a:rPr lang="en-US" sz="1400" dirty="0" smtClean="0">
                <a:solidFill>
                  <a:schemeClr val="bg1"/>
                </a:solidFill>
                <a:latin typeface="Times New Roman" pitchFamily="18" charset="0"/>
                <a:ea typeface="Times New Roman" pitchFamily="18" charset="0"/>
                <a:cs typeface="Times New Roman" pitchFamily="18" charset="0"/>
              </a:rPr>
              <a:t>2005 </a:t>
            </a:r>
            <a:r>
              <a:rPr lang="en-US" sz="1400" dirty="0" smtClean="0">
                <a:solidFill>
                  <a:schemeClr val="bg1"/>
                </a:solidFill>
                <a:latin typeface="Times New Roman" pitchFamily="18" charset="0"/>
                <a:cs typeface="Times New Roman" pitchFamily="18" charset="0"/>
              </a:rPr>
              <a:t> </a:t>
            </a:r>
            <a:r>
              <a:rPr kumimoji="0" lang="en-US" sz="1400" u="none" strike="noStrike" cap="none" normalizeH="0" baseline="0" dirty="0" smtClean="0">
                <a:ln>
                  <a:noFill/>
                </a:ln>
                <a:solidFill>
                  <a:schemeClr val="bg1"/>
                </a:solidFill>
                <a:effectLst/>
                <a:latin typeface="Times New Roman" pitchFamily="18" charset="0"/>
                <a:ea typeface="Times New Roman" pitchFamily="18" charset="0"/>
                <a:cs typeface="Times New Roman" pitchFamily="18" charset="0"/>
              </a:rPr>
              <a:t>Children’s Environmental Health Recognition Award, US</a:t>
            </a:r>
            <a:r>
              <a:rPr kumimoji="0" lang="en-US" sz="1400" u="none" strike="noStrike" cap="none" normalizeH="0" dirty="0" smtClean="0">
                <a:ln>
                  <a:noFill/>
                </a:ln>
                <a:solidFill>
                  <a:schemeClr val="bg1"/>
                </a:solidFill>
                <a:effectLst/>
                <a:latin typeface="Times New Roman" pitchFamily="18" charset="0"/>
                <a:ea typeface="Times New Roman" pitchFamily="18" charset="0"/>
                <a:cs typeface="Times New Roman" pitchFamily="18" charset="0"/>
              </a:rPr>
              <a:t> EPA </a:t>
            </a:r>
            <a:r>
              <a:rPr kumimoji="0" lang="en-US" sz="1400" u="none" strike="noStrike" cap="none" normalizeH="0" baseline="0" dirty="0" smtClean="0">
                <a:ln>
                  <a:noFill/>
                </a:ln>
                <a:solidFill>
                  <a:schemeClr val="bg1"/>
                </a:solidFill>
                <a:effectLst/>
                <a:latin typeface="Times New Roman" pitchFamily="18" charset="0"/>
                <a:ea typeface="Times New Roman" pitchFamily="18" charset="0"/>
                <a:cs typeface="Times New Roman" pitchFamily="18" charset="0"/>
              </a:rPr>
              <a:t>Office of Children’s Health Protection</a:t>
            </a:r>
            <a:r>
              <a:rPr kumimoji="0" lang="en-US" sz="1400" u="none" strike="noStrike" cap="none" normalizeH="0" baseline="0" dirty="0" smtClean="0">
                <a:ln>
                  <a:noFill/>
                </a:ln>
                <a:solidFill>
                  <a:schemeClr val="bg1"/>
                </a:solidFill>
                <a:effectLst/>
                <a:latin typeface="Times New Roman" pitchFamily="18" charset="0"/>
                <a:cs typeface="Times New Roman" pitchFamily="18" charset="0"/>
              </a:rPr>
              <a:t> </a:t>
            </a: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E49E4CF-688B-48C7-9BAA-34811CD5BC5A}" type="datetime1">
              <a:rPr lang="en-US" smtClean="0"/>
              <a:pPr/>
              <a:t>5/18/2015</a:t>
            </a:fld>
            <a:endParaRPr lang="en-US" dirty="0"/>
          </a:p>
        </p:txBody>
      </p:sp>
      <p:sp>
        <p:nvSpPr>
          <p:cNvPr id="5" name="Footer Placeholder 4"/>
          <p:cNvSpPr>
            <a:spLocks noGrp="1"/>
          </p:cNvSpPr>
          <p:nvPr>
            <p:ph type="ftr" sz="quarter" idx="11"/>
          </p:nvPr>
        </p:nvSpPr>
        <p:spPr/>
        <p:txBody>
          <a:bodyPr/>
          <a:lstStyle/>
          <a:p>
            <a:r>
              <a:rPr lang="en-US" dirty="0" smtClean="0"/>
              <a:t>dfffffffffffffffffffff</a:t>
            </a:r>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8AB7C8E-76CD-4C68-8628-3A0DA7240FDE}" type="datetime1">
              <a:rPr lang="en-US" smtClean="0"/>
              <a:pPr/>
              <a:t>5/18/2015</a:t>
            </a:fld>
            <a:endParaRPr lang="en-US" dirty="0"/>
          </a:p>
        </p:txBody>
      </p:sp>
      <p:sp>
        <p:nvSpPr>
          <p:cNvPr id="5" name="Footer Placeholder 4"/>
          <p:cNvSpPr>
            <a:spLocks noGrp="1"/>
          </p:cNvSpPr>
          <p:nvPr>
            <p:ph type="ftr" sz="quarter" idx="11"/>
          </p:nvPr>
        </p:nvSpPr>
        <p:spPr/>
        <p:txBody>
          <a:bodyPr/>
          <a:lstStyle/>
          <a:p>
            <a:r>
              <a:rPr lang="en-US" dirty="0" smtClean="0"/>
              <a:t>dfffffffffffffffffffff</a:t>
            </a:r>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fourObj">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762000" y="762000"/>
            <a:ext cx="7924800" cy="1143000"/>
          </a:xfrm>
        </p:spPr>
        <p:txBody>
          <a:bodyPr/>
          <a:lstStyle/>
          <a:p>
            <a:r>
              <a:rPr lang="en-US" smtClean="0"/>
              <a:t>Click to edit Master title style</a:t>
            </a:r>
            <a:endParaRPr lang="en-US"/>
          </a:p>
        </p:txBody>
      </p:sp>
      <p:sp>
        <p:nvSpPr>
          <p:cNvPr id="3" name="Content Placeholder 2"/>
          <p:cNvSpPr>
            <a:spLocks noGrp="1"/>
          </p:cNvSpPr>
          <p:nvPr>
            <p:ph sz="quarter" idx="1"/>
          </p:nvPr>
        </p:nvSpPr>
        <p:spPr>
          <a:xfrm>
            <a:off x="838200" y="2362200"/>
            <a:ext cx="3770313" cy="17859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760913" y="2362200"/>
            <a:ext cx="3770312" cy="17859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838200" y="4300538"/>
            <a:ext cx="3770313" cy="178593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4760913" y="4300538"/>
            <a:ext cx="3770312" cy="178593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11"/>
          <p:cNvSpPr>
            <a:spLocks noGrp="1" noChangeArrowheads="1"/>
          </p:cNvSpPr>
          <p:nvPr>
            <p:ph type="dt" sz="half" idx="10"/>
          </p:nvPr>
        </p:nvSpPr>
        <p:spPr>
          <a:ln/>
        </p:spPr>
        <p:txBody>
          <a:bodyPr/>
          <a:lstStyle>
            <a:lvl1pPr>
              <a:defRPr/>
            </a:lvl1pPr>
          </a:lstStyle>
          <a:p>
            <a:pPr>
              <a:defRPr/>
            </a:pPr>
            <a:endParaRPr lang="en-US"/>
          </a:p>
        </p:txBody>
      </p:sp>
      <p:sp>
        <p:nvSpPr>
          <p:cNvPr id="8" name="Rectangle 12"/>
          <p:cNvSpPr>
            <a:spLocks noGrp="1" noChangeArrowheads="1"/>
          </p:cNvSpPr>
          <p:nvPr>
            <p:ph type="ftr" sz="quarter" idx="11"/>
          </p:nvPr>
        </p:nvSpPr>
        <p:spPr>
          <a:ln/>
        </p:spPr>
        <p:txBody>
          <a:bodyPr/>
          <a:lstStyle>
            <a:lvl1pPr>
              <a:defRPr/>
            </a:lvl1pPr>
          </a:lstStyle>
          <a:p>
            <a:pPr>
              <a:defRPr/>
            </a:pPr>
            <a:endParaRPr lang="en-US"/>
          </a:p>
        </p:txBody>
      </p:sp>
      <p:sp>
        <p:nvSpPr>
          <p:cNvPr id="9" name="Rectangle 13"/>
          <p:cNvSpPr>
            <a:spLocks noGrp="1" noChangeArrowheads="1"/>
          </p:cNvSpPr>
          <p:nvPr>
            <p:ph type="sldNum" sz="quarter" idx="12"/>
          </p:nvPr>
        </p:nvSpPr>
        <p:spPr>
          <a:ln/>
        </p:spPr>
        <p:txBody>
          <a:bodyPr/>
          <a:lstStyle>
            <a:lvl1pPr>
              <a:defRPr/>
            </a:lvl1pPr>
          </a:lstStyle>
          <a:p>
            <a:fld id="{0BB96B8E-2A5D-4010-9EB7-5F7A88A14BC2}" type="slidenum">
              <a:rPr lang="en-US" altLang="en-US"/>
              <a:pPr/>
              <a:t>‹#›</a:t>
            </a:fld>
            <a:endParaRPr lang="en-US" altLang="en-US"/>
          </a:p>
        </p:txBody>
      </p:sp>
    </p:spTree>
    <p:extLst>
      <p:ext uri="{BB962C8B-B14F-4D97-AF65-F5344CB8AC3E}">
        <p14:creationId xmlns:p14="http://schemas.microsoft.com/office/powerpoint/2010/main" val="200358391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417637"/>
            <a:ext cx="8229600" cy="4525963"/>
          </a:xfrm>
        </p:spPr>
        <p:txBody>
          <a:bodyPr>
            <a:noAutofit/>
          </a:bodyPr>
          <a:lstStyle>
            <a:lvl1pPr>
              <a:defRPr>
                <a:solidFill>
                  <a:srgbClr val="196333"/>
                </a:solidFill>
              </a:defRPr>
            </a:lvl1pPr>
            <a:lvl2pPr>
              <a:defRPr>
                <a:solidFill>
                  <a:srgbClr val="196333"/>
                </a:solidFill>
              </a:defRPr>
            </a:lvl2pPr>
            <a:lvl3pPr>
              <a:defRPr>
                <a:solidFill>
                  <a:srgbClr val="196333"/>
                </a:solidFill>
              </a:defRPr>
            </a:lvl3pPr>
            <a:lvl4pPr>
              <a:defRPr>
                <a:solidFill>
                  <a:srgbClr val="196333"/>
                </a:solidFill>
              </a:defRPr>
            </a:lvl4pPr>
            <a:lvl5pPr>
              <a:defRPr>
                <a:solidFill>
                  <a:srgbClr val="196333"/>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fld id="{8D2FA84B-D40B-48A5-BD0D-78FE269FED09}" type="datetime1">
              <a:rPr lang="en-US" smtClean="0"/>
              <a:pPr/>
              <a:t>5/18/2015</a:t>
            </a:fld>
            <a:endParaRPr lang="en-US" dirty="0"/>
          </a:p>
        </p:txBody>
      </p:sp>
      <p:sp>
        <p:nvSpPr>
          <p:cNvPr id="5" name="Footer Placeholder 4"/>
          <p:cNvSpPr>
            <a:spLocks noGrp="1"/>
          </p:cNvSpPr>
          <p:nvPr>
            <p:ph type="ftr" sz="quarter" idx="11"/>
          </p:nvPr>
        </p:nvSpPr>
        <p:spPr/>
        <p:txBody>
          <a:bodyPr/>
          <a:lstStyle/>
          <a:p>
            <a:r>
              <a:rPr lang="en-US" dirty="0" smtClean="0"/>
              <a:t>dfffffffffffffffffffff</a:t>
            </a:r>
            <a:endParaRPr lang="en-US" dirty="0"/>
          </a:p>
        </p:txBody>
      </p:sp>
      <p:sp>
        <p:nvSpPr>
          <p:cNvPr id="6" name="Slide Number Placeholder 5"/>
          <p:cNvSpPr>
            <a:spLocks noGrp="1"/>
          </p:cNvSpPr>
          <p:nvPr>
            <p:ph type="sldNum" sz="quarter" idx="12"/>
          </p:nvPr>
        </p:nvSpPr>
        <p:spPr>
          <a:xfrm>
            <a:off x="6553200" y="6569075"/>
            <a:ext cx="2133600" cy="365125"/>
          </a:xfrm>
        </p:spPr>
        <p:txBody>
          <a:bodyPr/>
          <a:lstStyle/>
          <a:p>
            <a:fld id="{B6F15528-21DE-4FAA-801E-634DDDAF4B2B}" type="slidenum">
              <a:rPr lang="en-US" smtClean="0"/>
              <a:pPr/>
              <a:t>‹#›</a:t>
            </a:fld>
            <a:endParaRPr lang="en-US" dirty="0"/>
          </a:p>
        </p:txBody>
      </p:sp>
      <p:pic>
        <p:nvPicPr>
          <p:cNvPr id="7" name="Picture 6" descr="IPM Institute Logo 040607 (1).JPG"/>
          <p:cNvPicPr>
            <a:picLocks noChangeAspect="1"/>
          </p:cNvPicPr>
          <p:nvPr userDrawn="1"/>
        </p:nvPicPr>
        <p:blipFill>
          <a:blip r:embed="rId2" cstate="email">
            <a:extLst>
              <a:ext uri="{28A0092B-C50C-407E-A947-70E740481C1C}">
                <a14:useLocalDpi xmlns:a14="http://schemas.microsoft.com/office/drawing/2010/main"/>
              </a:ext>
            </a:extLst>
          </a:blip>
          <a:srcRect/>
          <a:stretch>
            <a:fillRect/>
          </a:stretch>
        </p:blipFill>
        <p:spPr>
          <a:xfrm>
            <a:off x="8229600" y="76200"/>
            <a:ext cx="690282" cy="838200"/>
          </a:xfrm>
          <a:prstGeom prst="rect">
            <a:avLst/>
          </a:prstGeom>
        </p:spPr>
      </p:pic>
      <p:cxnSp>
        <p:nvCxnSpPr>
          <p:cNvPr id="8" name="Straight Connector 7"/>
          <p:cNvCxnSpPr/>
          <p:nvPr userDrawn="1"/>
        </p:nvCxnSpPr>
        <p:spPr>
          <a:xfrm>
            <a:off x="0" y="914400"/>
            <a:ext cx="8001000" cy="0"/>
          </a:xfrm>
          <a:prstGeom prst="line">
            <a:avLst/>
          </a:prstGeom>
          <a:ln w="57150">
            <a:solidFill>
              <a:srgbClr val="196333"/>
            </a:soli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9" name="Title 1"/>
          <p:cNvSpPr>
            <a:spLocks noGrp="1"/>
          </p:cNvSpPr>
          <p:nvPr userDrawn="1">
            <p:ph type="ctrTitle" hasCustomPrompt="1"/>
          </p:nvPr>
        </p:nvSpPr>
        <p:spPr>
          <a:xfrm>
            <a:off x="0" y="0"/>
            <a:ext cx="8077200" cy="1143000"/>
          </a:xfrm>
        </p:spPr>
        <p:txBody>
          <a:bodyPr>
            <a:noAutofit/>
          </a:bodyPr>
          <a:lstStyle>
            <a:lvl1pPr algn="l">
              <a:defRPr b="1" baseline="0">
                <a:solidFill>
                  <a:srgbClr val="196333"/>
                </a:solidFill>
              </a:defRPr>
            </a:lvl1pPr>
          </a:lstStyle>
          <a:p>
            <a:pPr algn="l"/>
            <a:r>
              <a:rPr lang="en-US" dirty="0" smtClean="0">
                <a:latin typeface="Arial" pitchFamily="34" charset="0"/>
                <a:cs typeface="Arial" pitchFamily="34" charset="0"/>
              </a:rPr>
              <a:t> </a:t>
            </a:r>
            <a:r>
              <a:rPr kumimoji="1" lang="en-US" altLang="zh-CN" sz="3600" dirty="0" smtClean="0"/>
              <a:t>Click to edit Master title style</a:t>
            </a:r>
            <a:endParaRPr lang="en-US" dirty="0">
              <a:latin typeface="Arial" pitchFamily="34" charset="0"/>
              <a:cs typeface="Arial" pitchFamily="34" charset="0"/>
            </a:endParaRPr>
          </a:p>
        </p:txBody>
      </p:sp>
      <p:sp>
        <p:nvSpPr>
          <p:cNvPr id="11" name="Rectangle 1"/>
          <p:cNvSpPr>
            <a:spLocks noChangeArrowheads="1"/>
          </p:cNvSpPr>
          <p:nvPr userDrawn="1"/>
        </p:nvSpPr>
        <p:spPr bwMode="auto">
          <a:xfrm>
            <a:off x="0" y="6581001"/>
            <a:ext cx="9144000" cy="276999"/>
          </a:xfrm>
          <a:prstGeom prst="rect">
            <a:avLst/>
          </a:prstGeom>
          <a:solidFill>
            <a:srgbClr val="265636"/>
          </a:solid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lvl="0" fontAlgn="base">
              <a:spcBef>
                <a:spcPct val="0"/>
              </a:spcBef>
              <a:spcAft>
                <a:spcPct val="0"/>
              </a:spcAft>
            </a:pPr>
            <a:r>
              <a:rPr lang="en-US" sz="1200" i="1" dirty="0" smtClean="0">
                <a:solidFill>
                  <a:schemeClr val="bg1"/>
                </a:solidFill>
                <a:latin typeface="Times New Roman" pitchFamily="18" charset="0"/>
                <a:cs typeface="Times New Roman" pitchFamily="18" charset="0"/>
              </a:rPr>
              <a:t>Harnessing Marketplace Power to Improve Health, Environment and Economics</a:t>
            </a:r>
            <a:endParaRPr kumimoji="0" lang="en-US" sz="1200" i="1" u="none" strike="noStrike" cap="none" normalizeH="0" baseline="0" dirty="0" smtClean="0">
              <a:ln>
                <a:noFill/>
              </a:ln>
              <a:solidFill>
                <a:schemeClr val="bg1"/>
              </a:solidFill>
              <a:effectLst/>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B17E728-9E4C-4FF5-8AD5-B68844D318CE}" type="datetime1">
              <a:rPr lang="en-US" smtClean="0"/>
              <a:pPr/>
              <a:t>5/18/2015</a:t>
            </a:fld>
            <a:endParaRPr lang="en-US" dirty="0"/>
          </a:p>
        </p:txBody>
      </p:sp>
      <p:sp>
        <p:nvSpPr>
          <p:cNvPr id="5" name="Footer Placeholder 4"/>
          <p:cNvSpPr>
            <a:spLocks noGrp="1"/>
          </p:cNvSpPr>
          <p:nvPr>
            <p:ph type="ftr" sz="quarter" idx="11"/>
          </p:nvPr>
        </p:nvSpPr>
        <p:spPr/>
        <p:txBody>
          <a:bodyPr/>
          <a:lstStyle/>
          <a:p>
            <a:r>
              <a:rPr lang="en-US" dirty="0" smtClean="0"/>
              <a:t>dfffffffffffffffffffff</a:t>
            </a:r>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E875ADC0-57EA-49F1-B050-F0FD9CEE51A0}" type="datetime1">
              <a:rPr lang="en-US" smtClean="0"/>
              <a:pPr/>
              <a:t>5/18/2015</a:t>
            </a:fld>
            <a:endParaRPr lang="en-US" dirty="0"/>
          </a:p>
        </p:txBody>
      </p:sp>
      <p:sp>
        <p:nvSpPr>
          <p:cNvPr id="6" name="Footer Placeholder 5"/>
          <p:cNvSpPr>
            <a:spLocks noGrp="1"/>
          </p:cNvSpPr>
          <p:nvPr>
            <p:ph type="ftr" sz="quarter" idx="11"/>
          </p:nvPr>
        </p:nvSpPr>
        <p:spPr/>
        <p:txBody>
          <a:bodyPr/>
          <a:lstStyle/>
          <a:p>
            <a:r>
              <a:rPr lang="en-US" dirty="0" smtClean="0"/>
              <a:t>dfffffffffffffffffffff</a:t>
            </a:r>
            <a:endParaRPr lang="en-US" dirty="0"/>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5C31C6F6-B853-44BE-80AC-8D91E80D8F86}" type="datetime1">
              <a:rPr lang="en-US" smtClean="0"/>
              <a:pPr/>
              <a:t>5/18/2015</a:t>
            </a:fld>
            <a:endParaRPr lang="en-US" dirty="0"/>
          </a:p>
        </p:txBody>
      </p:sp>
      <p:sp>
        <p:nvSpPr>
          <p:cNvPr id="8" name="Footer Placeholder 7"/>
          <p:cNvSpPr>
            <a:spLocks noGrp="1"/>
          </p:cNvSpPr>
          <p:nvPr>
            <p:ph type="ftr" sz="quarter" idx="11"/>
          </p:nvPr>
        </p:nvSpPr>
        <p:spPr/>
        <p:txBody>
          <a:bodyPr/>
          <a:lstStyle/>
          <a:p>
            <a:r>
              <a:rPr lang="en-US" dirty="0" smtClean="0"/>
              <a:t>dfffffffffffffffffffff</a:t>
            </a:r>
            <a:endParaRPr lang="en-US" dirty="0"/>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A14EFA10-1077-4B32-AF51-E5988EE42621}" type="datetime1">
              <a:rPr lang="en-US" smtClean="0"/>
              <a:pPr/>
              <a:t>5/18/2015</a:t>
            </a:fld>
            <a:endParaRPr lang="en-US" dirty="0"/>
          </a:p>
        </p:txBody>
      </p:sp>
      <p:sp>
        <p:nvSpPr>
          <p:cNvPr id="4" name="Footer Placeholder 3"/>
          <p:cNvSpPr>
            <a:spLocks noGrp="1"/>
          </p:cNvSpPr>
          <p:nvPr>
            <p:ph type="ftr" sz="quarter" idx="11"/>
          </p:nvPr>
        </p:nvSpPr>
        <p:spPr/>
        <p:txBody>
          <a:bodyPr/>
          <a:lstStyle/>
          <a:p>
            <a:r>
              <a:rPr lang="en-US" dirty="0" smtClean="0"/>
              <a:t>dfffffffffffffffffffff</a:t>
            </a:r>
            <a:endParaRPr lang="en-US" dirty="0"/>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6707178-B7AD-46A8-95E6-B538C54BD924}" type="datetime1">
              <a:rPr lang="en-US" smtClean="0"/>
              <a:pPr/>
              <a:t>5/18/2015</a:t>
            </a:fld>
            <a:endParaRPr lang="en-US" dirty="0"/>
          </a:p>
        </p:txBody>
      </p:sp>
      <p:sp>
        <p:nvSpPr>
          <p:cNvPr id="3" name="Footer Placeholder 2"/>
          <p:cNvSpPr>
            <a:spLocks noGrp="1"/>
          </p:cNvSpPr>
          <p:nvPr>
            <p:ph type="ftr" sz="quarter" idx="11"/>
          </p:nvPr>
        </p:nvSpPr>
        <p:spPr/>
        <p:txBody>
          <a:bodyPr/>
          <a:lstStyle/>
          <a:p>
            <a:r>
              <a:rPr lang="en-US" dirty="0" smtClean="0"/>
              <a:t>dfffffffffffffffffffff</a:t>
            </a:r>
            <a:endParaRPr lang="en-US"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13295E0-0D98-4AC1-ACF0-5F1510949348}" type="datetime1">
              <a:rPr lang="en-US" smtClean="0"/>
              <a:pPr/>
              <a:t>5/18/2015</a:t>
            </a:fld>
            <a:endParaRPr lang="en-US" dirty="0"/>
          </a:p>
        </p:txBody>
      </p:sp>
      <p:sp>
        <p:nvSpPr>
          <p:cNvPr id="6" name="Footer Placeholder 5"/>
          <p:cNvSpPr>
            <a:spLocks noGrp="1"/>
          </p:cNvSpPr>
          <p:nvPr>
            <p:ph type="ftr" sz="quarter" idx="11"/>
          </p:nvPr>
        </p:nvSpPr>
        <p:spPr/>
        <p:txBody>
          <a:bodyPr/>
          <a:lstStyle/>
          <a:p>
            <a:r>
              <a:rPr lang="en-US" dirty="0" smtClean="0"/>
              <a:t>dfffffffffffffffffffff</a:t>
            </a:r>
            <a:endParaRPr lang="en-US" dirty="0"/>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77EF8D1-B7DF-4328-A554-5E2259EFBEFA}" type="datetime1">
              <a:rPr lang="en-US" smtClean="0"/>
              <a:pPr/>
              <a:t>5/18/2015</a:t>
            </a:fld>
            <a:endParaRPr lang="en-US" dirty="0"/>
          </a:p>
        </p:txBody>
      </p:sp>
      <p:sp>
        <p:nvSpPr>
          <p:cNvPr id="6" name="Footer Placeholder 5"/>
          <p:cNvSpPr>
            <a:spLocks noGrp="1"/>
          </p:cNvSpPr>
          <p:nvPr>
            <p:ph type="ftr" sz="quarter" idx="11"/>
          </p:nvPr>
        </p:nvSpPr>
        <p:spPr/>
        <p:txBody>
          <a:bodyPr/>
          <a:lstStyle/>
          <a:p>
            <a:r>
              <a:rPr lang="en-US" dirty="0" smtClean="0"/>
              <a:t>dfffffffffffffffffffff</a:t>
            </a:r>
            <a:endParaRPr lang="en-US" dirty="0"/>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80A79B1-1CF2-4360-8DD0-C006A6D8E127}" type="datetime1">
              <a:rPr lang="en-US" smtClean="0"/>
              <a:pPr/>
              <a:t>5/18/2015</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dirty="0" smtClean="0"/>
              <a:t>dfffffffffffffffffffff</a:t>
            </a:r>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image" Target="../media/image33.jpeg"/><Relationship Id="rId1" Type="http://schemas.openxmlformats.org/officeDocument/2006/relationships/slideLayout" Target="../slideLayouts/slideLayout2.xml"/><Relationship Id="rId4" Type="http://schemas.openxmlformats.org/officeDocument/2006/relationships/image" Target="../media/image35.jpeg"/></Relationships>
</file>

<file path=ppt/slides/_rels/slide11.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38.jpe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40.jpeg"/></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42.jpeg"/></Relationships>
</file>

<file path=ppt/slides/_rels/slide19.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8" Type="http://schemas.openxmlformats.org/officeDocument/2006/relationships/image" Target="../media/image8.png"/><Relationship Id="rId13" Type="http://schemas.openxmlformats.org/officeDocument/2006/relationships/image" Target="../media/image13.png"/><Relationship Id="rId18" Type="http://schemas.openxmlformats.org/officeDocument/2006/relationships/image" Target="../media/image18.jpeg"/><Relationship Id="rId26" Type="http://schemas.openxmlformats.org/officeDocument/2006/relationships/image" Target="../media/image26.png"/><Relationship Id="rId3" Type="http://schemas.openxmlformats.org/officeDocument/2006/relationships/image" Target="../media/image3.png"/><Relationship Id="rId21" Type="http://schemas.openxmlformats.org/officeDocument/2006/relationships/image" Target="../media/image21.png"/><Relationship Id="rId7" Type="http://schemas.openxmlformats.org/officeDocument/2006/relationships/image" Target="../media/image7.jpeg"/><Relationship Id="rId12" Type="http://schemas.openxmlformats.org/officeDocument/2006/relationships/image" Target="../media/image12.jpeg"/><Relationship Id="rId17" Type="http://schemas.openxmlformats.org/officeDocument/2006/relationships/image" Target="../media/image17.png"/><Relationship Id="rId25" Type="http://schemas.openxmlformats.org/officeDocument/2006/relationships/image" Target="../media/image25.jpeg"/><Relationship Id="rId2" Type="http://schemas.openxmlformats.org/officeDocument/2006/relationships/notesSlide" Target="../notesSlides/notesSlide2.xml"/><Relationship Id="rId16" Type="http://schemas.openxmlformats.org/officeDocument/2006/relationships/image" Target="../media/image16.gif"/><Relationship Id="rId20" Type="http://schemas.openxmlformats.org/officeDocument/2006/relationships/image" Target="../media/image20.png"/><Relationship Id="rId1" Type="http://schemas.openxmlformats.org/officeDocument/2006/relationships/slideLayout" Target="../slideLayouts/slideLayout2.xml"/><Relationship Id="rId6" Type="http://schemas.openxmlformats.org/officeDocument/2006/relationships/image" Target="../media/image6.jpeg"/><Relationship Id="rId11" Type="http://schemas.openxmlformats.org/officeDocument/2006/relationships/image" Target="../media/image11.jpeg"/><Relationship Id="rId24" Type="http://schemas.openxmlformats.org/officeDocument/2006/relationships/image" Target="../media/image24.png"/><Relationship Id="rId5" Type="http://schemas.openxmlformats.org/officeDocument/2006/relationships/image" Target="../media/image5.png"/><Relationship Id="rId15" Type="http://schemas.openxmlformats.org/officeDocument/2006/relationships/image" Target="../media/image15.png"/><Relationship Id="rId23" Type="http://schemas.openxmlformats.org/officeDocument/2006/relationships/image" Target="../media/image23.jpeg"/><Relationship Id="rId10" Type="http://schemas.openxmlformats.org/officeDocument/2006/relationships/image" Target="../media/image10.png"/><Relationship Id="rId19" Type="http://schemas.openxmlformats.org/officeDocument/2006/relationships/image" Target="../media/image19.jpeg"/><Relationship Id="rId4" Type="http://schemas.openxmlformats.org/officeDocument/2006/relationships/image" Target="../media/image4.png"/><Relationship Id="rId9" Type="http://schemas.openxmlformats.org/officeDocument/2006/relationships/image" Target="../media/image9.gif"/><Relationship Id="rId14" Type="http://schemas.openxmlformats.org/officeDocument/2006/relationships/image" Target="../media/image14.png"/><Relationship Id="rId22" Type="http://schemas.openxmlformats.org/officeDocument/2006/relationships/image" Target="../media/image22.png"/><Relationship Id="rId27" Type="http://schemas.openxmlformats.org/officeDocument/2006/relationships/image" Target="../media/image27.png"/></Relationships>
</file>

<file path=ppt/slides/_rels/slide20.xml.rels><?xml version="1.0" encoding="UTF-8" standalone="yes"?>
<Relationships xmlns="http://schemas.openxmlformats.org/package/2006/relationships"><Relationship Id="rId3" Type="http://schemas.openxmlformats.org/officeDocument/2006/relationships/hyperlink" Target="http://www.sfenvironment.org/download/pest-prevention-by-design-guidelines" TargetMode="External"/><Relationship Id="rId2" Type="http://schemas.openxmlformats.org/officeDocument/2006/relationships/notesSlide" Target="../notesSlides/notesSlide16.xml"/><Relationship Id="rId1" Type="http://schemas.openxmlformats.org/officeDocument/2006/relationships/slideLayout" Target="../slideLayouts/slideLayout2.xml"/><Relationship Id="rId5" Type="http://schemas.openxmlformats.org/officeDocument/2006/relationships/image" Target="../media/image45.png"/><Relationship Id="rId4" Type="http://schemas.openxmlformats.org/officeDocument/2006/relationships/image" Target="../media/image44.png"/></Relationships>
</file>

<file path=ppt/slides/_rels/slide21.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notesSlide" Target="../notesSlides/notesSlide17.xml"/><Relationship Id="rId1" Type="http://schemas.openxmlformats.org/officeDocument/2006/relationships/slideLayout" Target="../slideLayouts/slideLayout2.xml"/><Relationship Id="rId5" Type="http://schemas.openxmlformats.org/officeDocument/2006/relationships/image" Target="../media/image48.jpeg"/><Relationship Id="rId4" Type="http://schemas.openxmlformats.org/officeDocument/2006/relationships/image" Target="../media/image47.jpeg"/></Relationships>
</file>

<file path=ppt/slides/_rels/slide22.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notesSlide" Target="../notesSlides/notesSlide18.xml"/><Relationship Id="rId1" Type="http://schemas.openxmlformats.org/officeDocument/2006/relationships/slideLayout" Target="../slideLayouts/slideLayout2.xml"/><Relationship Id="rId5" Type="http://schemas.openxmlformats.org/officeDocument/2006/relationships/image" Target="../media/image50.jpeg"/><Relationship Id="rId4" Type="http://schemas.openxmlformats.org/officeDocument/2006/relationships/image" Target="../media/image49.jpeg"/></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51.jpeg"/><Relationship Id="rId2" Type="http://schemas.openxmlformats.org/officeDocument/2006/relationships/notesSlide" Target="../notesSlides/notesSlide22.xml"/><Relationship Id="rId1" Type="http://schemas.openxmlformats.org/officeDocument/2006/relationships/slideLayout" Target="../slideLayouts/slideLayout2.xml"/><Relationship Id="rId5" Type="http://schemas.openxmlformats.org/officeDocument/2006/relationships/image" Target="../media/image53.jpeg"/><Relationship Id="rId4" Type="http://schemas.openxmlformats.org/officeDocument/2006/relationships/image" Target="../media/image52.jpeg"/></Relationships>
</file>

<file path=ppt/slides/_rels/slide27.xml.rels><?xml version="1.0" encoding="UTF-8" standalone="yes"?>
<Relationships xmlns="http://schemas.openxmlformats.org/package/2006/relationships"><Relationship Id="rId3" Type="http://schemas.openxmlformats.org/officeDocument/2006/relationships/image" Target="../media/image54.jpe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notesSlide" Target="../notesSlides/notesSlide24.xml"/><Relationship Id="rId1" Type="http://schemas.openxmlformats.org/officeDocument/2006/relationships/slideLayout" Target="../slideLayouts/slideLayout2.xml"/><Relationship Id="rId5" Type="http://schemas.openxmlformats.org/officeDocument/2006/relationships/image" Target="../media/image57.png"/><Relationship Id="rId4" Type="http://schemas.openxmlformats.org/officeDocument/2006/relationships/image" Target="../media/image56.png"/></Relationships>
</file>

<file path=ppt/slides/_rels/slide3.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28.png"/></Relationships>
</file>

<file path=ppt/slides/_rels/slide30.xml.rels><?xml version="1.0" encoding="UTF-8" standalone="yes"?>
<Relationships xmlns="http://schemas.openxmlformats.org/package/2006/relationships"><Relationship Id="rId3" Type="http://schemas.openxmlformats.org/officeDocument/2006/relationships/image" Target="../media/image58.jpe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59.jpeg"/><Relationship Id="rId2" Type="http://schemas.openxmlformats.org/officeDocument/2006/relationships/notesSlide" Target="../notesSlides/notesSlide27.xml"/><Relationship Id="rId1" Type="http://schemas.openxmlformats.org/officeDocument/2006/relationships/slideLayout" Target="../slideLayouts/slideLayout12.xml"/><Relationship Id="rId6" Type="http://schemas.openxmlformats.org/officeDocument/2006/relationships/image" Target="../media/image62.jpeg"/><Relationship Id="rId5" Type="http://schemas.openxmlformats.org/officeDocument/2006/relationships/image" Target="../media/image61.jpeg"/><Relationship Id="rId4" Type="http://schemas.openxmlformats.org/officeDocument/2006/relationships/image" Target="../media/image60.jpeg"/></Relationships>
</file>

<file path=ppt/slides/_rels/slide34.xml.rels><?xml version="1.0" encoding="UTF-8" standalone="yes"?>
<Relationships xmlns="http://schemas.openxmlformats.org/package/2006/relationships"><Relationship Id="rId8" Type="http://schemas.openxmlformats.org/officeDocument/2006/relationships/image" Target="../media/image68.jpeg"/><Relationship Id="rId3" Type="http://schemas.openxmlformats.org/officeDocument/2006/relationships/image" Target="../media/image63.jpeg"/><Relationship Id="rId7" Type="http://schemas.openxmlformats.org/officeDocument/2006/relationships/image" Target="../media/image67.jpeg"/><Relationship Id="rId2" Type="http://schemas.openxmlformats.org/officeDocument/2006/relationships/notesSlide" Target="../notesSlides/notesSlide28.xml"/><Relationship Id="rId1" Type="http://schemas.openxmlformats.org/officeDocument/2006/relationships/slideLayout" Target="../slideLayouts/slideLayout12.xml"/><Relationship Id="rId6" Type="http://schemas.openxmlformats.org/officeDocument/2006/relationships/image" Target="../media/image66.jpeg"/><Relationship Id="rId5" Type="http://schemas.openxmlformats.org/officeDocument/2006/relationships/image" Target="../media/image65.jpeg"/><Relationship Id="rId4" Type="http://schemas.openxmlformats.org/officeDocument/2006/relationships/image" Target="../media/image64.jpeg"/></Relationships>
</file>

<file path=ppt/slides/_rels/slide35.xml.rels><?xml version="1.0" encoding="UTF-8" standalone="yes"?>
<Relationships xmlns="http://schemas.openxmlformats.org/package/2006/relationships"><Relationship Id="rId3" Type="http://schemas.openxmlformats.org/officeDocument/2006/relationships/image" Target="../media/image69.jpeg"/><Relationship Id="rId2" Type="http://schemas.openxmlformats.org/officeDocument/2006/relationships/notesSlide" Target="../notesSlides/notesSlide29.xml"/><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3" Type="http://schemas.openxmlformats.org/officeDocument/2006/relationships/image" Target="../media/image70.jpeg"/><Relationship Id="rId2" Type="http://schemas.openxmlformats.org/officeDocument/2006/relationships/notesSlide" Target="../notesSlides/notesSlide30.xml"/><Relationship Id="rId1" Type="http://schemas.openxmlformats.org/officeDocument/2006/relationships/slideLayout" Target="../slideLayouts/slideLayout12.xml"/></Relationships>
</file>

<file path=ppt/slides/_rels/slide37.xml.rels><?xml version="1.0" encoding="UTF-8" standalone="yes"?>
<Relationships xmlns="http://schemas.openxmlformats.org/package/2006/relationships"><Relationship Id="rId3" Type="http://schemas.openxmlformats.org/officeDocument/2006/relationships/image" Target="../media/image71.jpeg"/><Relationship Id="rId2" Type="http://schemas.openxmlformats.org/officeDocument/2006/relationships/notesSlide" Target="../notesSlides/notesSlide31.xml"/><Relationship Id="rId1" Type="http://schemas.openxmlformats.org/officeDocument/2006/relationships/slideLayout" Target="../slideLayouts/slideLayout12.xml"/><Relationship Id="rId4" Type="http://schemas.openxmlformats.org/officeDocument/2006/relationships/image" Target="../media/image72.jpe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32.xml"/><Relationship Id="rId1" Type="http://schemas.openxmlformats.org/officeDocument/2006/relationships/slideLayout" Target="../slideLayouts/slideLayout12.xml"/><Relationship Id="rId5" Type="http://schemas.openxmlformats.org/officeDocument/2006/relationships/image" Target="../media/image74.png"/><Relationship Id="rId4" Type="http://schemas.openxmlformats.org/officeDocument/2006/relationships/image" Target="../media/image73.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75.jpe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76.jpe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78.jpeg"/><Relationship Id="rId2" Type="http://schemas.openxmlformats.org/officeDocument/2006/relationships/image" Target="../media/image77.jpeg"/><Relationship Id="rId1" Type="http://schemas.openxmlformats.org/officeDocument/2006/relationships/slideLayout" Target="../slideLayouts/slideLayout2.xml"/><Relationship Id="rId5" Type="http://schemas.openxmlformats.org/officeDocument/2006/relationships/image" Target="../media/image80.jpeg"/><Relationship Id="rId4" Type="http://schemas.openxmlformats.org/officeDocument/2006/relationships/image" Target="../media/image79.png"/></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notesSlide" Target="../notesSlides/notesSlide34.xml"/><Relationship Id="rId1" Type="http://schemas.openxmlformats.org/officeDocument/2006/relationships/slideLayout" Target="../slideLayouts/slideLayout2.xml"/><Relationship Id="rId4" Type="http://schemas.openxmlformats.org/officeDocument/2006/relationships/image" Target="../media/image40.jpeg"/></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81.jpeg"/><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54.jpeg"/><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82.png"/><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84.jpeg"/><Relationship Id="rId2" Type="http://schemas.openxmlformats.org/officeDocument/2006/relationships/image" Target="../media/image83.jpe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85.jpeg"/><Relationship Id="rId2" Type="http://schemas.openxmlformats.org/officeDocument/2006/relationships/notesSlide" Target="../notesSlides/notesSlide41.xml"/><Relationship Id="rId1" Type="http://schemas.openxmlformats.org/officeDocument/2006/relationships/slideLayout" Target="../slideLayouts/slideLayout2.xml"/><Relationship Id="rId5" Type="http://schemas.openxmlformats.org/officeDocument/2006/relationships/image" Target="../media/image87.jpeg"/><Relationship Id="rId4" Type="http://schemas.openxmlformats.org/officeDocument/2006/relationships/image" Target="../media/image86.jpeg"/></Relationships>
</file>

<file path=ppt/slides/_rels/slide54.xml.rels><?xml version="1.0" encoding="UTF-8" standalone="yes"?>
<Relationships xmlns="http://schemas.openxmlformats.org/package/2006/relationships"><Relationship Id="rId3" Type="http://schemas.openxmlformats.org/officeDocument/2006/relationships/image" Target="../media/image88.jpeg"/><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image" Target="../media/image89.png"/><Relationship Id="rId2" Type="http://schemas.openxmlformats.org/officeDocument/2006/relationships/image" Target="../media/image83.jpe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image" Target="../media/image90.jpeg"/><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3" Type="http://schemas.openxmlformats.org/officeDocument/2006/relationships/image" Target="../media/image91.jpeg"/><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image" Target="../media/image92.png"/><Relationship Id="rId2" Type="http://schemas.openxmlformats.org/officeDocument/2006/relationships/notesSlide" Target="../notesSlides/notesSlide45.xml"/><Relationship Id="rId1" Type="http://schemas.openxmlformats.org/officeDocument/2006/relationships/slideLayout" Target="../slideLayouts/slideLayout2.xml"/><Relationship Id="rId4" Type="http://schemas.openxmlformats.org/officeDocument/2006/relationships/image" Target="../media/image93.png"/></Relationships>
</file>

<file path=ppt/slides/_rels/slide61.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3" Type="http://schemas.openxmlformats.org/officeDocument/2006/relationships/hyperlink" Target="mailto:ipmworks@ipminstitute.org" TargetMode="External"/><Relationship Id="rId2" Type="http://schemas.openxmlformats.org/officeDocument/2006/relationships/notesSlide" Target="../notesSlides/notesSlide46.xml"/><Relationship Id="rId1" Type="http://schemas.openxmlformats.org/officeDocument/2006/relationships/slideLayout" Target="../slideLayouts/slideLayout2.xml"/><Relationship Id="rId4" Type="http://schemas.openxmlformats.org/officeDocument/2006/relationships/image" Target="../media/image94.png"/></Relationships>
</file>

<file path=ppt/slides/_rels/slide7.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30.jpeg"/></Relationships>
</file>

<file path=ppt/slides/_rels/slide8.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32.jpe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a:xfrm>
            <a:off x="685800" y="1981200"/>
            <a:ext cx="7772400" cy="2667000"/>
          </a:xfrm>
        </p:spPr>
        <p:txBody>
          <a:bodyPr/>
          <a:lstStyle/>
          <a:p>
            <a:r>
              <a:rPr lang="en-US" sz="3600" dirty="0" smtClean="0"/>
              <a:t/>
            </a:r>
            <a:br>
              <a:rPr lang="en-US" sz="3600" dirty="0" smtClean="0"/>
            </a:br>
            <a:r>
              <a:rPr lang="en-US" dirty="0" smtClean="0"/>
              <a:t>The BUSINESS CASE </a:t>
            </a:r>
            <a:br>
              <a:rPr lang="en-US" dirty="0" smtClean="0"/>
            </a:br>
            <a:r>
              <a:rPr lang="en-US" dirty="0" smtClean="0"/>
              <a:t>for IPM in Schools </a:t>
            </a:r>
            <a:br>
              <a:rPr lang="en-US" dirty="0" smtClean="0"/>
            </a:br>
            <a:r>
              <a:rPr lang="en-US" i="1" dirty="0" smtClean="0"/>
              <a:t>or</a:t>
            </a:r>
            <a:r>
              <a:rPr lang="en-US" dirty="0" smtClean="0"/>
              <a:t/>
            </a:r>
            <a:br>
              <a:rPr lang="en-US" dirty="0" smtClean="0"/>
            </a:br>
            <a:r>
              <a:rPr lang="en-US" dirty="0" smtClean="0"/>
              <a:t>How IPM Can Make Money </a:t>
            </a:r>
            <a:br>
              <a:rPr lang="en-US" dirty="0" smtClean="0"/>
            </a:br>
            <a:r>
              <a:rPr lang="en-US" dirty="0" smtClean="0"/>
              <a:t>for Your School District</a:t>
            </a:r>
            <a:br>
              <a:rPr lang="en-US" dirty="0" smtClean="0"/>
            </a:br>
            <a:r>
              <a:rPr lang="en-US" sz="1600" dirty="0" smtClean="0"/>
              <a:t/>
            </a:r>
            <a:br>
              <a:rPr lang="en-US" sz="1600" dirty="0" smtClean="0"/>
            </a:br>
            <a:r>
              <a:rPr lang="en-US" sz="1600" b="0" dirty="0" smtClean="0"/>
              <a:t>Thomas A. Green, Ph.D.</a:t>
            </a:r>
            <a:br>
              <a:rPr lang="en-US" sz="1600" b="0" dirty="0" smtClean="0"/>
            </a:br>
            <a:r>
              <a:rPr lang="en-US" sz="1600" b="0" dirty="0" smtClean="0"/>
              <a:t>President, IPM Institute of North America</a:t>
            </a:r>
            <a:r>
              <a:rPr lang="en-US" sz="1600" dirty="0"/>
              <a:t/>
            </a:r>
            <a:br>
              <a:rPr lang="en-US" sz="1600" dirty="0"/>
            </a:br>
            <a:r>
              <a:rPr lang="en-US" sz="100" dirty="0" smtClean="0"/>
              <a:t/>
            </a:r>
            <a:br>
              <a:rPr lang="en-US" sz="100" dirty="0" smtClean="0"/>
            </a:br>
            <a:r>
              <a:rPr lang="en-US" sz="1600" dirty="0" smtClean="0"/>
              <a:t>Washington Coalition Meeting</a:t>
            </a:r>
            <a:br>
              <a:rPr lang="en-US" sz="1600" dirty="0" smtClean="0"/>
            </a:br>
            <a:r>
              <a:rPr lang="en-US" sz="1600" b="0" dirty="0" smtClean="0"/>
              <a:t>Federal Way, WA</a:t>
            </a:r>
            <a:r>
              <a:rPr lang="en-US" sz="1600" dirty="0" smtClean="0"/>
              <a:t/>
            </a:r>
            <a:br>
              <a:rPr lang="en-US" sz="1600" dirty="0" smtClean="0"/>
            </a:br>
            <a:r>
              <a:rPr lang="en-US" sz="1400" b="0" dirty="0" smtClean="0"/>
              <a:t>April 30, 2015</a:t>
            </a:r>
            <a:endParaRPr lang="en-US" b="0"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457200" y="0"/>
            <a:ext cx="8229600" cy="1143000"/>
          </a:xfrm>
          <a:prstGeom prst="rect">
            <a:avLst/>
          </a:prstGeom>
        </p:spPr>
        <p:txBody>
          <a:bodyPr vert="horz" lIns="91440" tIns="45720" rIns="91440" bIns="45720" rtlCol="0" anchor="ctr">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4400" b="1" i="0" u="none" strike="noStrike" kern="1200" cap="small" spc="200" normalizeH="0" baseline="0" noProof="0" dirty="0" smtClean="0">
                <a:ln>
                  <a:noFill/>
                </a:ln>
                <a:solidFill>
                  <a:schemeClr val="tx1"/>
                </a:solidFill>
                <a:effectLst/>
                <a:uLnTx/>
                <a:uFillTx/>
                <a:latin typeface="+mj-lt"/>
                <a:ea typeface="+mj-ea"/>
                <a:cs typeface="+mj-cs"/>
              </a:rPr>
              <a:t>Common Pests for Schools</a:t>
            </a:r>
            <a:endParaRPr kumimoji="0" lang="en-US" sz="4400" b="1" i="0" u="none" strike="noStrike" kern="1200" cap="small" spc="200" normalizeH="0" baseline="0" noProof="0" dirty="0">
              <a:ln>
                <a:noFill/>
              </a:ln>
              <a:solidFill>
                <a:schemeClr val="tx1"/>
              </a:solidFill>
              <a:effectLst/>
              <a:uLnTx/>
              <a:uFillTx/>
              <a:latin typeface="+mj-lt"/>
              <a:ea typeface="+mj-ea"/>
              <a:cs typeface="+mj-cs"/>
            </a:endParaRPr>
          </a:p>
        </p:txBody>
      </p:sp>
      <p:sp>
        <p:nvSpPr>
          <p:cNvPr id="4" name="Rectangle 3"/>
          <p:cNvSpPr txBox="1">
            <a:spLocks noChangeArrowheads="1"/>
          </p:cNvSpPr>
          <p:nvPr/>
        </p:nvSpPr>
        <p:spPr>
          <a:xfrm>
            <a:off x="838200" y="1219200"/>
            <a:ext cx="3733800" cy="5105400"/>
          </a:xfrm>
          <a:prstGeom prst="rect">
            <a:avLst/>
          </a:prstGeom>
        </p:spPr>
        <p:txBody>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lvl="1">
              <a:buFont typeface="Arial" panose="020B0604020202020204" pitchFamily="34" charset="0"/>
              <a:buChar char="•"/>
            </a:pPr>
            <a:r>
              <a:rPr lang="en-US" altLang="en-US" kern="0" dirty="0" smtClean="0"/>
              <a:t>head lice</a:t>
            </a:r>
          </a:p>
          <a:p>
            <a:pPr lvl="1">
              <a:buFont typeface="Arial" panose="020B0604020202020204" pitchFamily="34" charset="0"/>
              <a:buChar char="•"/>
            </a:pPr>
            <a:r>
              <a:rPr lang="en-US" altLang="en-US" kern="0" dirty="0" smtClean="0"/>
              <a:t>bees/wasps</a:t>
            </a:r>
          </a:p>
          <a:p>
            <a:pPr lvl="1">
              <a:buFont typeface="Arial" panose="020B0604020202020204" pitchFamily="34" charset="0"/>
              <a:buChar char="•"/>
            </a:pPr>
            <a:r>
              <a:rPr lang="en-US" altLang="en-US" kern="0" dirty="0" smtClean="0"/>
              <a:t>rodents</a:t>
            </a:r>
          </a:p>
          <a:p>
            <a:pPr lvl="1">
              <a:buFont typeface="Arial" panose="020B0604020202020204" pitchFamily="34" charset="0"/>
              <a:buChar char="•"/>
            </a:pPr>
            <a:r>
              <a:rPr lang="en-US" altLang="en-US" kern="0" dirty="0" smtClean="0"/>
              <a:t>ants</a:t>
            </a:r>
          </a:p>
          <a:p>
            <a:pPr lvl="1">
              <a:buFont typeface="Arial" panose="020B0604020202020204" pitchFamily="34" charset="0"/>
              <a:buChar char="•"/>
            </a:pPr>
            <a:r>
              <a:rPr lang="en-US" altLang="en-US" kern="0" dirty="0" smtClean="0"/>
              <a:t>flies</a:t>
            </a:r>
          </a:p>
          <a:p>
            <a:pPr lvl="1">
              <a:buFont typeface="Arial" panose="020B0604020202020204" pitchFamily="34" charset="0"/>
              <a:buChar char="•"/>
            </a:pPr>
            <a:r>
              <a:rPr lang="en-US" altLang="en-US" kern="0" dirty="0"/>
              <a:t>c</a:t>
            </a:r>
            <a:r>
              <a:rPr lang="en-US" altLang="en-US" kern="0" dirty="0" smtClean="0"/>
              <a:t>ockroaches</a:t>
            </a:r>
          </a:p>
          <a:p>
            <a:pPr lvl="1">
              <a:buFont typeface="Arial" panose="020B0604020202020204" pitchFamily="34" charset="0"/>
              <a:buChar char="•"/>
            </a:pPr>
            <a:r>
              <a:rPr lang="en-US" altLang="en-US" kern="0" dirty="0"/>
              <a:t>m</a:t>
            </a:r>
            <a:r>
              <a:rPr lang="en-US" altLang="en-US" kern="0" dirty="0" smtClean="0"/>
              <a:t>osquitoes</a:t>
            </a:r>
          </a:p>
          <a:p>
            <a:pPr lvl="1">
              <a:buFont typeface="Arial" panose="020B0604020202020204" pitchFamily="34" charset="0"/>
              <a:buChar char="•"/>
            </a:pPr>
            <a:r>
              <a:rPr lang="en-US" altLang="en-US" kern="0" dirty="0" smtClean="0"/>
              <a:t>termites</a:t>
            </a:r>
          </a:p>
          <a:p>
            <a:pPr lvl="1">
              <a:buFont typeface="Arial" panose="020B0604020202020204" pitchFamily="34" charset="0"/>
              <a:buChar char="•"/>
            </a:pPr>
            <a:r>
              <a:rPr lang="en-US" altLang="en-US" kern="0" dirty="0" smtClean="0"/>
              <a:t>birds</a:t>
            </a:r>
          </a:p>
          <a:p>
            <a:pPr lvl="1">
              <a:buFont typeface="Arial" panose="020B0604020202020204" pitchFamily="34" charset="0"/>
              <a:buChar char="•"/>
            </a:pPr>
            <a:r>
              <a:rPr lang="en-US" altLang="en-US" kern="0" dirty="0" smtClean="0"/>
              <a:t>weeds</a:t>
            </a:r>
            <a:endParaRPr lang="en-US" altLang="en-US" kern="0" dirty="0"/>
          </a:p>
        </p:txBody>
      </p:sp>
      <p:pic>
        <p:nvPicPr>
          <p:cNvPr id="6" name="Picture 5" descr="ant"/>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5943600" y="4449762"/>
            <a:ext cx="2362200" cy="1417638"/>
          </a:xfrm>
          <a:prstGeom prst="rect">
            <a:avLst/>
          </a:prstGeom>
          <a:noFill/>
          <a:ln w="25400">
            <a:solidFill>
              <a:srgbClr val="FFD98D"/>
            </a:solidFill>
            <a:miter lim="800000"/>
            <a:headEnd/>
            <a:tailEnd/>
          </a:ln>
          <a:extLst>
            <a:ext uri="{909E8E84-426E-40DD-AFC4-6F175D3DCCD1}">
              <a14:hiddenFill xmlns:a14="http://schemas.microsoft.com/office/drawing/2010/main">
                <a:solidFill>
                  <a:srgbClr val="FFFFFF"/>
                </a:solidFill>
              </a14:hiddenFill>
            </a:ext>
          </a:extLst>
        </p:spPr>
      </p:pic>
      <p:pic>
        <p:nvPicPr>
          <p:cNvPr id="7" name="Picture 6" descr="mouse"/>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4724400" y="2392362"/>
            <a:ext cx="2065338" cy="2209800"/>
          </a:xfrm>
          <a:prstGeom prst="rect">
            <a:avLst/>
          </a:prstGeom>
          <a:noFill/>
          <a:ln w="25400">
            <a:solidFill>
              <a:srgbClr val="FFD98D"/>
            </a:solidFill>
            <a:miter lim="800000"/>
            <a:headEnd/>
            <a:tailEnd/>
          </a:ln>
          <a:extLst>
            <a:ext uri="{909E8E84-426E-40DD-AFC4-6F175D3DCCD1}">
              <a14:hiddenFill xmlns:a14="http://schemas.microsoft.com/office/drawing/2010/main">
                <a:solidFill>
                  <a:srgbClr val="FFFFFF"/>
                </a:solidFill>
              </a14:hiddenFill>
            </a:ext>
          </a:extLst>
        </p:spPr>
      </p:pic>
      <p:pic>
        <p:nvPicPr>
          <p:cNvPr id="8" name="Picture 7" descr="cockroach"/>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6324600" y="1020762"/>
            <a:ext cx="1828800" cy="1527175"/>
          </a:xfrm>
          <a:prstGeom prst="rect">
            <a:avLst/>
          </a:prstGeom>
          <a:noFill/>
          <a:ln w="25400">
            <a:solidFill>
              <a:srgbClr val="FFD98D"/>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5433909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Straight Connector 9"/>
          <p:cNvCxnSpPr/>
          <p:nvPr/>
        </p:nvCxnSpPr>
        <p:spPr>
          <a:xfrm>
            <a:off x="0" y="914400"/>
            <a:ext cx="8001000" cy="0"/>
          </a:xfrm>
          <a:prstGeom prst="line">
            <a:avLst/>
          </a:prstGeom>
          <a:ln w="57150">
            <a:solidFill>
              <a:srgbClr val="196333"/>
            </a:soli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11" name="Rectangle 1"/>
          <p:cNvSpPr>
            <a:spLocks noChangeArrowheads="1"/>
          </p:cNvSpPr>
          <p:nvPr/>
        </p:nvSpPr>
        <p:spPr bwMode="auto">
          <a:xfrm>
            <a:off x="0" y="6581001"/>
            <a:ext cx="9144000" cy="276999"/>
          </a:xfrm>
          <a:prstGeom prst="rect">
            <a:avLst/>
          </a:prstGeom>
          <a:solidFill>
            <a:srgbClr val="265636"/>
          </a:solid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lvl="0" fontAlgn="base">
              <a:spcBef>
                <a:spcPct val="0"/>
              </a:spcBef>
              <a:spcAft>
                <a:spcPct val="0"/>
              </a:spcAft>
            </a:pPr>
            <a:r>
              <a:rPr lang="en-US" sz="1200" i="1" dirty="0" smtClean="0">
                <a:solidFill>
                  <a:schemeClr val="bg1"/>
                </a:solidFill>
                <a:latin typeface="Times New Roman" pitchFamily="18" charset="0"/>
                <a:cs typeface="Times New Roman" pitchFamily="18" charset="0"/>
              </a:rPr>
              <a:t>Harnessing Marketplace Power to Improve Health, Environment and Economics</a:t>
            </a:r>
            <a:endParaRPr kumimoji="0" lang="en-US" sz="1200" i="1" u="none" strike="noStrike" cap="none" normalizeH="0" baseline="0" dirty="0" smtClean="0">
              <a:ln>
                <a:noFill/>
              </a:ln>
              <a:solidFill>
                <a:schemeClr val="bg1"/>
              </a:solidFill>
              <a:effectLst/>
              <a:latin typeface="Times New Roman" pitchFamily="18" charset="0"/>
              <a:cs typeface="Times New Roman" pitchFamily="18" charset="0"/>
            </a:endParaRPr>
          </a:p>
        </p:txBody>
      </p:sp>
      <p:sp>
        <p:nvSpPr>
          <p:cNvPr id="14" name="Rectangle 3"/>
          <p:cNvSpPr txBox="1">
            <a:spLocks noChangeArrowheads="1"/>
          </p:cNvSpPr>
          <p:nvPr/>
        </p:nvSpPr>
        <p:spPr>
          <a:xfrm>
            <a:off x="76200" y="1269762"/>
            <a:ext cx="8763000" cy="5410200"/>
          </a:xfrm>
          <a:prstGeom prst="rect">
            <a:avLst/>
          </a:prstGeom>
        </p:spPr>
        <p:txBody>
          <a:bodyPr vert="horz" lIns="91440" tIns="45720" rIns="91440" bIns="45720" rtlCol="0">
            <a:normAutofit/>
          </a:bodyPr>
          <a:lstStyle/>
          <a:p>
            <a:pPr marL="0" marR="0" lvl="0" indent="0" algn="l" defTabSz="914400" rtl="0" eaLnBrk="1" fontAlgn="auto" latinLnBrk="0" hangingPunct="1">
              <a:lnSpc>
                <a:spcPct val="100000"/>
              </a:lnSpc>
              <a:spcBef>
                <a:spcPct val="20000"/>
              </a:spcBef>
              <a:spcAft>
                <a:spcPts val="0"/>
              </a:spcAft>
              <a:buClrTx/>
              <a:buSzTx/>
              <a:buFontTx/>
              <a:buNone/>
              <a:tabLst/>
              <a:defRPr/>
            </a:pPr>
            <a:endParaRPr kumimoji="0" lang="en-US" sz="1800" b="0" i="0" u="none" strike="noStrike" kern="1200" cap="none" spc="0" normalizeH="0" baseline="0" noProof="0" dirty="0" smtClean="0">
              <a:ln>
                <a:noFill/>
              </a:ln>
              <a:solidFill>
                <a:schemeClr val="tx1"/>
              </a:solidFill>
              <a:effectLst/>
              <a:uLnTx/>
              <a:uFillTx/>
              <a:latin typeface="+mn-lt"/>
              <a:ea typeface="+mn-ea"/>
              <a:cs typeface="+mn-cs"/>
            </a:endParaRPr>
          </a:p>
        </p:txBody>
      </p:sp>
      <p:sp>
        <p:nvSpPr>
          <p:cNvPr id="7" name="Title 1"/>
          <p:cNvSpPr txBox="1">
            <a:spLocks/>
          </p:cNvSpPr>
          <p:nvPr/>
        </p:nvSpPr>
        <p:spPr>
          <a:xfrm>
            <a:off x="457200" y="0"/>
            <a:ext cx="8229600" cy="1143000"/>
          </a:xfrm>
          <a:prstGeom prst="rect">
            <a:avLst/>
          </a:prstGeom>
        </p:spPr>
        <p:txBody>
          <a:bodyPr vert="horz" lIns="91440" tIns="45720" rIns="91440" bIns="45720" rtlCol="0" anchor="ctr">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4400" b="1" i="0" u="none" strike="noStrike" kern="1200" cap="small" spc="200" normalizeH="0" baseline="0" noProof="0" dirty="0" smtClean="0">
                <a:ln>
                  <a:noFill/>
                </a:ln>
                <a:solidFill>
                  <a:schemeClr val="tx1"/>
                </a:solidFill>
                <a:effectLst/>
                <a:uLnTx/>
                <a:uFillTx/>
                <a:latin typeface="+mj-lt"/>
                <a:ea typeface="+mj-ea"/>
                <a:cs typeface="+mj-cs"/>
              </a:rPr>
              <a:t>IPM and Asthma</a:t>
            </a:r>
            <a:endParaRPr kumimoji="0" lang="en-US" sz="4400" b="1" i="0" u="none" strike="noStrike" kern="1200" cap="small" spc="200" normalizeH="0" baseline="0" noProof="0" dirty="0">
              <a:ln>
                <a:noFill/>
              </a:ln>
              <a:solidFill>
                <a:schemeClr val="tx1"/>
              </a:solidFill>
              <a:effectLst/>
              <a:uLnTx/>
              <a:uFillTx/>
              <a:latin typeface="+mj-lt"/>
              <a:ea typeface="+mj-ea"/>
              <a:cs typeface="+mj-cs"/>
            </a:endParaRPr>
          </a:p>
        </p:txBody>
      </p:sp>
      <p:pic>
        <p:nvPicPr>
          <p:cNvPr id="8" name="Picture 7"/>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6248400" y="2133600"/>
            <a:ext cx="2843966" cy="2251473"/>
          </a:xfrm>
          <a:prstGeom prst="rect">
            <a:avLst/>
          </a:prstGeom>
          <a:ln>
            <a:noFill/>
          </a:ln>
          <a:effectLst>
            <a:outerShdw blurRad="292100" dist="139700" dir="2700000" algn="tl" rotWithShape="0">
              <a:srgbClr val="333333">
                <a:alpha val="65000"/>
              </a:srgbClr>
            </a:outerShdw>
          </a:effectLst>
        </p:spPr>
      </p:pic>
      <p:sp>
        <p:nvSpPr>
          <p:cNvPr id="9" name="TextBox 6"/>
          <p:cNvSpPr txBox="1">
            <a:spLocks noChangeArrowheads="1"/>
          </p:cNvSpPr>
          <p:nvPr/>
        </p:nvSpPr>
        <p:spPr bwMode="auto">
          <a:xfrm>
            <a:off x="76198" y="1580107"/>
            <a:ext cx="6629402" cy="3600986"/>
          </a:xfrm>
          <a:prstGeom prst="rect">
            <a:avLst/>
          </a:prstGeom>
          <a:noFill/>
          <a:ln w="9525">
            <a:noFill/>
            <a:miter lim="800000"/>
            <a:headEnd/>
            <a:tailEnd/>
          </a:ln>
        </p:spPr>
        <p:txBody>
          <a:bodyPr wrap="square">
            <a:spAutoFit/>
          </a:bodyPr>
          <a:lstStyle/>
          <a:p>
            <a:r>
              <a:rPr lang="en-US" sz="2800" dirty="0" smtClean="0">
                <a:latin typeface="+mn-lt"/>
                <a:cs typeface="Arial" charset="0"/>
              </a:rPr>
              <a:t>Asthma </a:t>
            </a:r>
            <a:r>
              <a:rPr lang="en-US" sz="2800" dirty="0">
                <a:latin typeface="+mn-lt"/>
                <a:cs typeface="Arial" charset="0"/>
              </a:rPr>
              <a:t>is the number one cause of school </a:t>
            </a:r>
            <a:r>
              <a:rPr lang="en-US" sz="2800" dirty="0" smtClean="0">
                <a:latin typeface="+mn-lt"/>
                <a:cs typeface="Arial" charset="0"/>
              </a:rPr>
              <a:t>absences</a:t>
            </a:r>
          </a:p>
          <a:p>
            <a:pPr lvl="1">
              <a:buFont typeface="Arial" pitchFamily="34" charset="0"/>
              <a:buChar char="•"/>
            </a:pPr>
            <a:r>
              <a:rPr lang="en-US" sz="2400" i="1" dirty="0" smtClean="0">
                <a:latin typeface="+mn-lt"/>
                <a:cs typeface="Arial" charset="0"/>
              </a:rPr>
              <a:t> More </a:t>
            </a:r>
            <a:r>
              <a:rPr lang="en-US" sz="2400" i="1" dirty="0">
                <a:latin typeface="+mn-lt"/>
                <a:cs typeface="Arial" charset="0"/>
              </a:rPr>
              <a:t>than </a:t>
            </a:r>
            <a:r>
              <a:rPr lang="en-US" sz="2400" b="1" i="1" dirty="0">
                <a:latin typeface="+mn-lt"/>
                <a:cs typeface="Arial" charset="0"/>
              </a:rPr>
              <a:t>12.8 million </a:t>
            </a:r>
            <a:r>
              <a:rPr lang="en-US" sz="2400" i="1" dirty="0">
                <a:latin typeface="+mn-lt"/>
                <a:cs typeface="Arial" charset="0"/>
              </a:rPr>
              <a:t>school </a:t>
            </a:r>
            <a:r>
              <a:rPr lang="en-US" sz="2400" i="1" dirty="0" smtClean="0">
                <a:latin typeface="+mn-lt"/>
                <a:cs typeface="Arial" charset="0"/>
              </a:rPr>
              <a:t>days </a:t>
            </a:r>
            <a:r>
              <a:rPr lang="en-US" sz="2400" i="1" dirty="0">
                <a:latin typeface="+mn-lt"/>
                <a:cs typeface="Arial" charset="0"/>
              </a:rPr>
              <a:t>lost </a:t>
            </a:r>
            <a:endParaRPr lang="en-US" sz="2400" i="1" dirty="0" smtClean="0">
              <a:latin typeface="+mn-lt"/>
              <a:cs typeface="Arial" charset="0"/>
            </a:endParaRPr>
          </a:p>
          <a:p>
            <a:pPr lvl="1"/>
            <a:r>
              <a:rPr lang="en-US" sz="2400" i="1" dirty="0">
                <a:cs typeface="Arial" charset="0"/>
              </a:rPr>
              <a:t> </a:t>
            </a:r>
            <a:r>
              <a:rPr lang="en-US" sz="2400" i="1" dirty="0" smtClean="0">
                <a:cs typeface="Arial" charset="0"/>
              </a:rPr>
              <a:t>  </a:t>
            </a:r>
            <a:r>
              <a:rPr lang="en-US" sz="2400" i="1" dirty="0" smtClean="0">
                <a:latin typeface="+mn-lt"/>
                <a:cs typeface="Arial" charset="0"/>
              </a:rPr>
              <a:t>every year</a:t>
            </a:r>
            <a:r>
              <a:rPr lang="en-US" sz="2400" i="1" dirty="0">
                <a:latin typeface="+mn-lt"/>
                <a:cs typeface="Arial" charset="0"/>
              </a:rPr>
              <a:t>!</a:t>
            </a:r>
            <a:endParaRPr lang="en-US" sz="2800" i="1" dirty="0">
              <a:latin typeface="+mn-lt"/>
              <a:cs typeface="Arial" charset="0"/>
            </a:endParaRPr>
          </a:p>
          <a:p>
            <a:endParaRPr lang="en-US" sz="2000" dirty="0">
              <a:latin typeface="+mn-lt"/>
              <a:cs typeface="Arial" charset="0"/>
            </a:endParaRPr>
          </a:p>
          <a:p>
            <a:r>
              <a:rPr lang="en-US" sz="2800" dirty="0" smtClean="0">
                <a:cs typeface="Arial" charset="0"/>
              </a:rPr>
              <a:t>Affects 6</a:t>
            </a:r>
            <a:r>
              <a:rPr lang="en-US" sz="2800" dirty="0">
                <a:cs typeface="Arial" charset="0"/>
              </a:rPr>
              <a:t>% of school children </a:t>
            </a:r>
            <a:r>
              <a:rPr lang="en-US" sz="2800" dirty="0" smtClean="0">
                <a:cs typeface="Arial" charset="0"/>
              </a:rPr>
              <a:t>nationally.</a:t>
            </a:r>
            <a:endParaRPr lang="en-US" sz="2800" dirty="0">
              <a:cs typeface="Arial" charset="0"/>
            </a:endParaRPr>
          </a:p>
          <a:p>
            <a:pPr lvl="1">
              <a:buFont typeface="Arial" pitchFamily="34" charset="0"/>
              <a:buChar char="•"/>
            </a:pPr>
            <a:r>
              <a:rPr lang="en-US" sz="2400" dirty="0" smtClean="0">
                <a:cs typeface="Arial" charset="0"/>
              </a:rPr>
              <a:t> Up </a:t>
            </a:r>
            <a:r>
              <a:rPr lang="en-US" sz="2400" dirty="0">
                <a:cs typeface="Arial" charset="0"/>
              </a:rPr>
              <a:t>to 28% in urban </a:t>
            </a:r>
            <a:r>
              <a:rPr lang="en-US" sz="2400" dirty="0" smtClean="0">
                <a:cs typeface="Arial" charset="0"/>
              </a:rPr>
              <a:t>centers.</a:t>
            </a:r>
          </a:p>
          <a:p>
            <a:pPr lvl="1">
              <a:buFont typeface="Arial" pitchFamily="34" charset="0"/>
              <a:buChar char="•"/>
            </a:pPr>
            <a:endParaRPr lang="en-US" sz="2400" dirty="0">
              <a:cs typeface="Arial" charset="0"/>
            </a:endParaRPr>
          </a:p>
          <a:p>
            <a:r>
              <a:rPr lang="en-US" sz="2800" dirty="0">
                <a:cs typeface="Arial" charset="0"/>
              </a:rPr>
              <a:t>Treating children costs $3.2 billion per year!</a:t>
            </a:r>
            <a:endParaRPr lang="en-US" sz="2400" dirty="0">
              <a:latin typeface="+mn-lt"/>
              <a:cs typeface="Arial" charset="0"/>
            </a:endParaRPr>
          </a:p>
        </p:txBody>
      </p:sp>
    </p:spTree>
    <p:extLst>
      <p:ext uri="{BB962C8B-B14F-4D97-AF65-F5344CB8AC3E}">
        <p14:creationId xmlns:p14="http://schemas.microsoft.com/office/powerpoint/2010/main" val="35250450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Straight Connector 9"/>
          <p:cNvCxnSpPr/>
          <p:nvPr/>
        </p:nvCxnSpPr>
        <p:spPr>
          <a:xfrm>
            <a:off x="0" y="914400"/>
            <a:ext cx="8001000" cy="0"/>
          </a:xfrm>
          <a:prstGeom prst="line">
            <a:avLst/>
          </a:prstGeom>
          <a:ln w="57150">
            <a:solidFill>
              <a:srgbClr val="196333"/>
            </a:soli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11" name="Rectangle 1"/>
          <p:cNvSpPr>
            <a:spLocks noChangeArrowheads="1"/>
          </p:cNvSpPr>
          <p:nvPr/>
        </p:nvSpPr>
        <p:spPr bwMode="auto">
          <a:xfrm>
            <a:off x="0" y="6581001"/>
            <a:ext cx="9144000" cy="276999"/>
          </a:xfrm>
          <a:prstGeom prst="rect">
            <a:avLst/>
          </a:prstGeom>
          <a:solidFill>
            <a:srgbClr val="265636"/>
          </a:solid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lvl="0" fontAlgn="base">
              <a:spcBef>
                <a:spcPct val="0"/>
              </a:spcBef>
              <a:spcAft>
                <a:spcPct val="0"/>
              </a:spcAft>
            </a:pPr>
            <a:r>
              <a:rPr lang="en-US" sz="1200" i="1" dirty="0" smtClean="0">
                <a:solidFill>
                  <a:schemeClr val="bg1"/>
                </a:solidFill>
                <a:latin typeface="Times New Roman" pitchFamily="18" charset="0"/>
                <a:cs typeface="Times New Roman" pitchFamily="18" charset="0"/>
              </a:rPr>
              <a:t>Harnessing Marketplace Power to Improve Health, Environment and Economics</a:t>
            </a:r>
            <a:endParaRPr kumimoji="0" lang="en-US" sz="1200" i="1" u="none" strike="noStrike" cap="none" normalizeH="0" baseline="0" dirty="0" smtClean="0">
              <a:ln>
                <a:noFill/>
              </a:ln>
              <a:solidFill>
                <a:schemeClr val="bg1"/>
              </a:solidFill>
              <a:effectLst/>
              <a:latin typeface="Times New Roman" pitchFamily="18" charset="0"/>
              <a:cs typeface="Times New Roman" pitchFamily="18" charset="0"/>
            </a:endParaRPr>
          </a:p>
        </p:txBody>
      </p:sp>
      <p:sp>
        <p:nvSpPr>
          <p:cNvPr id="14" name="Rectangle 3"/>
          <p:cNvSpPr txBox="1">
            <a:spLocks noChangeArrowheads="1"/>
          </p:cNvSpPr>
          <p:nvPr/>
        </p:nvSpPr>
        <p:spPr>
          <a:xfrm>
            <a:off x="76200" y="1219200"/>
            <a:ext cx="8763000" cy="5410200"/>
          </a:xfrm>
          <a:prstGeom prst="rect">
            <a:avLst/>
          </a:prstGeom>
        </p:spPr>
        <p:txBody>
          <a:bodyPr vert="horz" lIns="91440" tIns="45720" rIns="91440" bIns="45720" rtlCol="0">
            <a:normAutofit/>
          </a:bodyPr>
          <a:lstStyle/>
          <a:p>
            <a:pPr marL="0" marR="0" lvl="0" indent="0" algn="l" defTabSz="914400" rtl="0" eaLnBrk="1" fontAlgn="auto" latinLnBrk="0" hangingPunct="1">
              <a:lnSpc>
                <a:spcPct val="100000"/>
              </a:lnSpc>
              <a:spcBef>
                <a:spcPct val="20000"/>
              </a:spcBef>
              <a:spcAft>
                <a:spcPts val="0"/>
              </a:spcAft>
              <a:buClrTx/>
              <a:buSzTx/>
              <a:buFontTx/>
              <a:buNone/>
              <a:tabLst/>
              <a:defRPr/>
            </a:pPr>
            <a:endParaRPr kumimoji="0" lang="en-US" sz="1800" b="0" i="0" u="none" strike="noStrike" kern="1200" cap="none" spc="0" normalizeH="0" baseline="0" noProof="0" dirty="0" smtClean="0">
              <a:ln>
                <a:noFill/>
              </a:ln>
              <a:solidFill>
                <a:schemeClr val="tx1"/>
              </a:solidFill>
              <a:effectLst/>
              <a:uLnTx/>
              <a:uFillTx/>
              <a:latin typeface="+mn-lt"/>
              <a:ea typeface="+mn-ea"/>
              <a:cs typeface="+mn-cs"/>
            </a:endParaRPr>
          </a:p>
        </p:txBody>
      </p:sp>
      <p:sp>
        <p:nvSpPr>
          <p:cNvPr id="7" name="Title 1"/>
          <p:cNvSpPr txBox="1">
            <a:spLocks/>
          </p:cNvSpPr>
          <p:nvPr/>
        </p:nvSpPr>
        <p:spPr>
          <a:xfrm>
            <a:off x="457200" y="0"/>
            <a:ext cx="8229600" cy="1143000"/>
          </a:xfrm>
          <a:prstGeom prst="rect">
            <a:avLst/>
          </a:prstGeom>
        </p:spPr>
        <p:txBody>
          <a:bodyPr vert="horz" lIns="91440" tIns="45720" rIns="91440" bIns="45720" rtlCol="0" anchor="ctr">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4400" b="1" i="0" u="none" strike="noStrike" kern="1200" cap="small" spc="200" normalizeH="0" baseline="0" noProof="0" dirty="0" smtClean="0">
                <a:ln>
                  <a:noFill/>
                </a:ln>
                <a:solidFill>
                  <a:schemeClr val="tx1"/>
                </a:solidFill>
                <a:effectLst/>
                <a:uLnTx/>
                <a:uFillTx/>
                <a:latin typeface="+mj-lt"/>
                <a:ea typeface="+mj-ea"/>
                <a:cs typeface="+mj-cs"/>
              </a:rPr>
              <a:t>IPM and Asthma</a:t>
            </a:r>
            <a:endParaRPr kumimoji="0" lang="en-US" sz="4400" b="1" i="0" u="none" strike="noStrike" kern="1200" cap="small" spc="200" normalizeH="0" baseline="0" noProof="0" dirty="0">
              <a:ln>
                <a:noFill/>
              </a:ln>
              <a:solidFill>
                <a:schemeClr val="tx1"/>
              </a:solidFill>
              <a:effectLst/>
              <a:uLnTx/>
              <a:uFillTx/>
              <a:latin typeface="+mj-lt"/>
              <a:ea typeface="+mj-ea"/>
              <a:cs typeface="+mj-cs"/>
            </a:endParaRPr>
          </a:p>
        </p:txBody>
      </p:sp>
      <p:sp>
        <p:nvSpPr>
          <p:cNvPr id="12" name="TextBox 5"/>
          <p:cNvSpPr txBox="1">
            <a:spLocks noChangeArrowheads="1"/>
          </p:cNvSpPr>
          <p:nvPr/>
        </p:nvSpPr>
        <p:spPr bwMode="auto">
          <a:xfrm>
            <a:off x="304800" y="1066800"/>
            <a:ext cx="4953000" cy="6032421"/>
          </a:xfrm>
          <a:prstGeom prst="rect">
            <a:avLst/>
          </a:prstGeom>
          <a:noFill/>
          <a:ln w="9525">
            <a:noFill/>
            <a:miter lim="800000"/>
            <a:headEnd/>
            <a:tailEnd/>
          </a:ln>
        </p:spPr>
        <p:txBody>
          <a:bodyPr wrap="square">
            <a:spAutoFit/>
          </a:bodyPr>
          <a:lstStyle/>
          <a:p>
            <a:r>
              <a:rPr lang="en-US" sz="2400" dirty="0" smtClean="0">
                <a:cs typeface="Arial" charset="0"/>
              </a:rPr>
              <a:t>Asthma s</a:t>
            </a:r>
            <a:r>
              <a:rPr lang="en-US" sz="2400" dirty="0" smtClean="0">
                <a:latin typeface="+mn-lt"/>
                <a:cs typeface="Arial" charset="0"/>
              </a:rPr>
              <a:t>ymptoms </a:t>
            </a:r>
            <a:r>
              <a:rPr lang="en-US" sz="2400" dirty="0">
                <a:latin typeface="+mn-lt"/>
                <a:cs typeface="Arial" charset="0"/>
              </a:rPr>
              <a:t>can result from and be triggered by exposure to cockroaches, </a:t>
            </a:r>
            <a:r>
              <a:rPr lang="en-US" sz="2400" dirty="0" smtClean="0">
                <a:latin typeface="+mn-lt"/>
                <a:cs typeface="Arial" charset="0"/>
              </a:rPr>
              <a:t>rodents, </a:t>
            </a:r>
            <a:r>
              <a:rPr lang="en-US" sz="2400" b="1" dirty="0" smtClean="0">
                <a:latin typeface="+mn-lt"/>
                <a:cs typeface="Arial" charset="0"/>
              </a:rPr>
              <a:t>dust mites,</a:t>
            </a:r>
            <a:r>
              <a:rPr lang="en-US" sz="2400" dirty="0" smtClean="0">
                <a:latin typeface="+mn-lt"/>
                <a:cs typeface="Arial" charset="0"/>
              </a:rPr>
              <a:t> cleaning products, aerosols including </a:t>
            </a:r>
            <a:r>
              <a:rPr lang="en-US" sz="2400" dirty="0">
                <a:latin typeface="+mn-lt"/>
                <a:cs typeface="Arial" charset="0"/>
              </a:rPr>
              <a:t>pesticides</a:t>
            </a:r>
            <a:r>
              <a:rPr lang="en-US" sz="2400" dirty="0" smtClean="0">
                <a:latin typeface="+mn-lt"/>
                <a:cs typeface="Arial" charset="0"/>
              </a:rPr>
              <a:t>.</a:t>
            </a:r>
          </a:p>
          <a:p>
            <a:endParaRPr lang="en-US" sz="1600" dirty="0" smtClean="0">
              <a:latin typeface="+mn-lt"/>
              <a:cs typeface="Arial" charset="0"/>
            </a:endParaRPr>
          </a:p>
          <a:p>
            <a:r>
              <a:rPr lang="en-US" sz="2400" dirty="0" smtClean="0">
                <a:cs typeface="Arial" charset="0"/>
              </a:rPr>
              <a:t>Mouse allergen levels higher in schools than in homes; students in classrooms with higher mouse allergens were absent more.</a:t>
            </a:r>
            <a:r>
              <a:rPr lang="en-US" sz="1600" dirty="0" smtClean="0">
                <a:cs typeface="Arial" charset="0"/>
              </a:rPr>
              <a:t>  </a:t>
            </a:r>
          </a:p>
          <a:p>
            <a:pPr marL="285750" indent="-285750" algn="r">
              <a:spcAft>
                <a:spcPts val="600"/>
              </a:spcAft>
              <a:buFontTx/>
              <a:buChar char="-"/>
            </a:pPr>
            <a:r>
              <a:rPr lang="en-US" sz="1600" dirty="0" smtClean="0">
                <a:cs typeface="Arial" charset="0"/>
              </a:rPr>
              <a:t>Sheehan </a:t>
            </a:r>
            <a:r>
              <a:rPr lang="en-US" sz="1600" i="1" dirty="0">
                <a:cs typeface="Arial" charset="0"/>
              </a:rPr>
              <a:t>et al</a:t>
            </a:r>
            <a:r>
              <a:rPr lang="en-US" sz="1600" i="1" dirty="0" smtClean="0">
                <a:cs typeface="Arial" charset="0"/>
              </a:rPr>
              <a:t>. </a:t>
            </a:r>
            <a:r>
              <a:rPr lang="en-US" sz="1600" dirty="0" smtClean="0">
                <a:cs typeface="Arial" charset="0"/>
              </a:rPr>
              <a:t>2009. </a:t>
            </a:r>
            <a:r>
              <a:rPr lang="en-US" sz="1600" i="1" dirty="0" smtClean="0">
                <a:cs typeface="Arial" charset="0"/>
              </a:rPr>
              <a:t>Ann. Allergy Asthma </a:t>
            </a:r>
            <a:r>
              <a:rPr lang="en-US" sz="1600" i="1" dirty="0" err="1" smtClean="0">
                <a:cs typeface="Arial" charset="0"/>
              </a:rPr>
              <a:t>Immunol</a:t>
            </a:r>
            <a:r>
              <a:rPr lang="en-US" sz="1600" i="1" dirty="0" smtClean="0">
                <a:cs typeface="Arial" charset="0"/>
              </a:rPr>
              <a:t>.</a:t>
            </a:r>
            <a:endParaRPr lang="en-US" sz="1600" dirty="0">
              <a:cs typeface="Arial" charset="0"/>
            </a:endParaRPr>
          </a:p>
          <a:p>
            <a:endParaRPr lang="en-US" sz="1600" dirty="0" smtClean="0">
              <a:cs typeface="Arial" charset="0"/>
            </a:endParaRPr>
          </a:p>
          <a:p>
            <a:r>
              <a:rPr lang="en-US" sz="2400" dirty="0" smtClean="0">
                <a:cs typeface="Arial" charset="0"/>
              </a:rPr>
              <a:t>Cockroach </a:t>
            </a:r>
            <a:r>
              <a:rPr lang="en-US" sz="2400" dirty="0">
                <a:cs typeface="Arial" charset="0"/>
              </a:rPr>
              <a:t>allergen levels </a:t>
            </a:r>
            <a:r>
              <a:rPr lang="en-US" sz="2400" dirty="0" smtClean="0">
                <a:cs typeface="Arial" charset="0"/>
              </a:rPr>
              <a:t>in school highly significantly correlated with student asthma prevalence.</a:t>
            </a:r>
            <a:r>
              <a:rPr lang="en-US" sz="1600" dirty="0" smtClean="0">
                <a:cs typeface="Arial" charset="0"/>
              </a:rPr>
              <a:t>  </a:t>
            </a:r>
            <a:endParaRPr lang="en-US" sz="1600" dirty="0">
              <a:cs typeface="Arial" charset="0"/>
            </a:endParaRPr>
          </a:p>
          <a:p>
            <a:pPr algn="r">
              <a:spcAft>
                <a:spcPts val="600"/>
              </a:spcAft>
            </a:pPr>
            <a:r>
              <a:rPr lang="en-US" sz="1600" dirty="0">
                <a:cs typeface="Arial" charset="0"/>
              </a:rPr>
              <a:t>- </a:t>
            </a:r>
            <a:r>
              <a:rPr lang="en-US" sz="1600" dirty="0" smtClean="0">
                <a:cs typeface="Arial" charset="0"/>
              </a:rPr>
              <a:t>Amr </a:t>
            </a:r>
            <a:r>
              <a:rPr lang="en-US" sz="1600" i="1" dirty="0">
                <a:cs typeface="Arial" charset="0"/>
              </a:rPr>
              <a:t>et al</a:t>
            </a:r>
            <a:r>
              <a:rPr lang="en-US" sz="1600" i="1" dirty="0" smtClean="0">
                <a:cs typeface="Arial" charset="0"/>
              </a:rPr>
              <a:t>. </a:t>
            </a:r>
            <a:r>
              <a:rPr lang="en-US" sz="1600" dirty="0" smtClean="0">
                <a:cs typeface="Arial" charset="0"/>
              </a:rPr>
              <a:t>2003.</a:t>
            </a:r>
            <a:r>
              <a:rPr lang="en-US" sz="1600" i="1" dirty="0" smtClean="0">
                <a:cs typeface="Arial" charset="0"/>
              </a:rPr>
              <a:t> </a:t>
            </a:r>
            <a:r>
              <a:rPr lang="en-US" sz="1600" i="1" dirty="0">
                <a:cs typeface="Arial" charset="0"/>
              </a:rPr>
              <a:t>Ann. Allergy Asthma </a:t>
            </a:r>
            <a:r>
              <a:rPr lang="en-US" sz="1600" i="1" dirty="0" err="1">
                <a:cs typeface="Arial" charset="0"/>
              </a:rPr>
              <a:t>Immunol</a:t>
            </a:r>
            <a:r>
              <a:rPr lang="en-US" sz="1600" i="1" dirty="0" smtClean="0">
                <a:cs typeface="Arial" charset="0"/>
              </a:rPr>
              <a:t>.</a:t>
            </a:r>
            <a:endParaRPr lang="en-US" sz="2400" b="1" i="1" dirty="0">
              <a:cs typeface="Arial" charset="0"/>
            </a:endParaRPr>
          </a:p>
          <a:p>
            <a:pPr marL="342900" indent="-342900" algn="r">
              <a:spcAft>
                <a:spcPts val="600"/>
              </a:spcAft>
              <a:buFontTx/>
              <a:buChar char="-"/>
            </a:pPr>
            <a:endParaRPr lang="en-US" sz="2400" b="1" i="1" dirty="0" smtClean="0">
              <a:latin typeface="+mn-lt"/>
              <a:cs typeface="Arial" charset="0"/>
            </a:endParaRPr>
          </a:p>
        </p:txBody>
      </p:sp>
      <p:pic>
        <p:nvPicPr>
          <p:cNvPr id="13" name="Picture 4" descr="housemouse"/>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a:xfrm>
            <a:off x="5943600" y="1087887"/>
            <a:ext cx="3048000" cy="2722113"/>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2" name="Picture 1"/>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5984216" y="4457700"/>
            <a:ext cx="2724150" cy="1676400"/>
          </a:xfrm>
          <a:prstGeom prst="rect">
            <a:avLst/>
          </a:prstGeom>
        </p:spPr>
      </p:pic>
    </p:spTree>
    <p:extLst>
      <p:ext uri="{BB962C8B-B14F-4D97-AF65-F5344CB8AC3E}">
        <p14:creationId xmlns:p14="http://schemas.microsoft.com/office/powerpoint/2010/main" val="24963675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12">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2">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2">
                                            <p:txEl>
                                              <p:pRg st="3" end="3"/>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2">
                                            <p:txEl>
                                              <p:pRg st="5" end="5"/>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2">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Straight Connector 9"/>
          <p:cNvCxnSpPr/>
          <p:nvPr/>
        </p:nvCxnSpPr>
        <p:spPr>
          <a:xfrm>
            <a:off x="0" y="914400"/>
            <a:ext cx="8001000" cy="0"/>
          </a:xfrm>
          <a:prstGeom prst="line">
            <a:avLst/>
          </a:prstGeom>
          <a:ln w="57150">
            <a:solidFill>
              <a:srgbClr val="196333"/>
            </a:soli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11" name="Rectangle 1"/>
          <p:cNvSpPr>
            <a:spLocks noChangeArrowheads="1"/>
          </p:cNvSpPr>
          <p:nvPr/>
        </p:nvSpPr>
        <p:spPr bwMode="auto">
          <a:xfrm>
            <a:off x="0" y="6581001"/>
            <a:ext cx="9144000" cy="276999"/>
          </a:xfrm>
          <a:prstGeom prst="rect">
            <a:avLst/>
          </a:prstGeom>
          <a:solidFill>
            <a:srgbClr val="265636"/>
          </a:solid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lvl="0" fontAlgn="base">
              <a:spcBef>
                <a:spcPct val="0"/>
              </a:spcBef>
              <a:spcAft>
                <a:spcPct val="0"/>
              </a:spcAft>
            </a:pPr>
            <a:r>
              <a:rPr lang="en-US" sz="1200" i="1" dirty="0" smtClean="0">
                <a:solidFill>
                  <a:schemeClr val="bg1"/>
                </a:solidFill>
                <a:latin typeface="Times New Roman" pitchFamily="18" charset="0"/>
                <a:cs typeface="Times New Roman" pitchFamily="18" charset="0"/>
              </a:rPr>
              <a:t>Harnessing Marketplace Power to Improve Health, Environment and Economics</a:t>
            </a:r>
            <a:endParaRPr kumimoji="0" lang="en-US" sz="1200" i="1" u="none" strike="noStrike" cap="none" normalizeH="0" baseline="0" dirty="0" smtClean="0">
              <a:ln>
                <a:noFill/>
              </a:ln>
              <a:solidFill>
                <a:schemeClr val="bg1"/>
              </a:solidFill>
              <a:effectLst/>
              <a:latin typeface="Times New Roman" pitchFamily="18" charset="0"/>
              <a:cs typeface="Times New Roman" pitchFamily="18" charset="0"/>
            </a:endParaRPr>
          </a:p>
        </p:txBody>
      </p:sp>
      <p:sp>
        <p:nvSpPr>
          <p:cNvPr id="14" name="Rectangle 3"/>
          <p:cNvSpPr txBox="1">
            <a:spLocks noChangeArrowheads="1"/>
          </p:cNvSpPr>
          <p:nvPr/>
        </p:nvSpPr>
        <p:spPr>
          <a:xfrm>
            <a:off x="76200" y="1219200"/>
            <a:ext cx="8763000" cy="5410200"/>
          </a:xfrm>
          <a:prstGeom prst="rect">
            <a:avLst/>
          </a:prstGeom>
        </p:spPr>
        <p:txBody>
          <a:bodyPr vert="horz" lIns="91440" tIns="45720" rIns="91440" bIns="45720" rtlCol="0">
            <a:normAutofit/>
          </a:bodyPr>
          <a:lstStyle/>
          <a:p>
            <a:pPr marL="0" marR="0" lvl="0" indent="0" algn="l" defTabSz="914400" rtl="0" eaLnBrk="1" fontAlgn="auto" latinLnBrk="0" hangingPunct="1">
              <a:lnSpc>
                <a:spcPct val="100000"/>
              </a:lnSpc>
              <a:spcBef>
                <a:spcPct val="20000"/>
              </a:spcBef>
              <a:spcAft>
                <a:spcPts val="0"/>
              </a:spcAft>
              <a:buClrTx/>
              <a:buSzTx/>
              <a:buFontTx/>
              <a:buNone/>
              <a:tabLst/>
              <a:defRPr/>
            </a:pPr>
            <a:endParaRPr kumimoji="0" lang="en-US" sz="1800" b="0" i="0" u="none" strike="noStrike" kern="1200" cap="none" spc="0" normalizeH="0" baseline="0" noProof="0" dirty="0" smtClean="0">
              <a:ln>
                <a:noFill/>
              </a:ln>
              <a:solidFill>
                <a:schemeClr val="tx1"/>
              </a:solidFill>
              <a:effectLst/>
              <a:uLnTx/>
              <a:uFillTx/>
              <a:latin typeface="+mn-lt"/>
              <a:ea typeface="+mn-ea"/>
              <a:cs typeface="+mn-cs"/>
            </a:endParaRPr>
          </a:p>
        </p:txBody>
      </p:sp>
      <p:sp>
        <p:nvSpPr>
          <p:cNvPr id="7" name="Title 1"/>
          <p:cNvSpPr txBox="1">
            <a:spLocks/>
          </p:cNvSpPr>
          <p:nvPr/>
        </p:nvSpPr>
        <p:spPr>
          <a:xfrm>
            <a:off x="457200" y="-76200"/>
            <a:ext cx="8229600" cy="1143000"/>
          </a:xfrm>
          <a:prstGeom prst="rect">
            <a:avLst/>
          </a:prstGeom>
        </p:spPr>
        <p:txBody>
          <a:bodyPr vert="horz" lIns="91440" tIns="45720" rIns="91440" bIns="45720" rtlCol="0" anchor="ctr">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4400" b="1" i="0" u="none" strike="noStrike" kern="1200" cap="small" spc="200" normalizeH="0" noProof="0" dirty="0" smtClean="0">
                <a:ln>
                  <a:noFill/>
                </a:ln>
                <a:solidFill>
                  <a:schemeClr val="tx1"/>
                </a:solidFill>
                <a:effectLst/>
                <a:uLnTx/>
                <a:uFillTx/>
                <a:latin typeface="+mj-lt"/>
                <a:ea typeface="+mj-ea"/>
                <a:cs typeface="+mj-cs"/>
              </a:rPr>
              <a:t>Asthma Allergens?</a:t>
            </a:r>
            <a:endParaRPr kumimoji="0" lang="en-US" sz="4400" b="1" i="0" u="none" strike="noStrike" kern="1200" cap="small" spc="200" normalizeH="0" baseline="0" noProof="0" dirty="0">
              <a:ln>
                <a:noFill/>
              </a:ln>
              <a:solidFill>
                <a:schemeClr val="tx1"/>
              </a:solidFill>
              <a:effectLst/>
              <a:uLnTx/>
              <a:uFillTx/>
              <a:latin typeface="+mj-lt"/>
              <a:ea typeface="+mj-ea"/>
              <a:cs typeface="+mj-cs"/>
            </a:endParaRPr>
          </a:p>
        </p:txBody>
      </p:sp>
      <p:sp>
        <p:nvSpPr>
          <p:cNvPr id="19" name="Content Placeholder 3"/>
          <p:cNvSpPr>
            <a:spLocks noGrp="1"/>
          </p:cNvSpPr>
          <p:nvPr>
            <p:ph sz="half" idx="4294967295"/>
          </p:nvPr>
        </p:nvSpPr>
        <p:spPr>
          <a:xfrm>
            <a:off x="457200" y="990600"/>
            <a:ext cx="4040188" cy="3951288"/>
          </a:xfrm>
          <a:prstGeom prst="rect">
            <a:avLst/>
          </a:prstGeom>
        </p:spPr>
        <p:txBody>
          <a:bodyPr>
            <a:normAutofit fontScale="92500" lnSpcReduction="20000"/>
          </a:bodyPr>
          <a:lstStyle/>
          <a:p>
            <a:pPr marL="0" indent="0">
              <a:buNone/>
            </a:pPr>
            <a:r>
              <a:rPr lang="en-US" sz="2400" b="1" dirty="0" smtClean="0"/>
              <a:t>What </a:t>
            </a:r>
            <a:r>
              <a:rPr lang="en-US" sz="2400" b="1" dirty="0"/>
              <a:t>s</a:t>
            </a:r>
            <a:r>
              <a:rPr lang="en-US" sz="2400" b="1" dirty="0" smtClean="0"/>
              <a:t>chool </a:t>
            </a:r>
            <a:r>
              <a:rPr lang="en-US" sz="2400" b="1" dirty="0"/>
              <a:t>n</a:t>
            </a:r>
            <a:r>
              <a:rPr lang="en-US" sz="2400" b="1" dirty="0" smtClean="0"/>
              <a:t>urses believe</a:t>
            </a:r>
            <a:endParaRPr lang="en-US" b="1" dirty="0" smtClean="0"/>
          </a:p>
          <a:p>
            <a:pPr marL="0" indent="0">
              <a:buNone/>
              <a:tabLst>
                <a:tab pos="2743200" algn="dec"/>
              </a:tabLst>
            </a:pPr>
            <a:r>
              <a:rPr lang="en-US" sz="2000" dirty="0" smtClean="0"/>
              <a:t>Dust	78.4%</a:t>
            </a:r>
          </a:p>
          <a:p>
            <a:pPr marL="0" indent="0">
              <a:buNone/>
              <a:tabLst>
                <a:tab pos="2743200" algn="dec"/>
              </a:tabLst>
            </a:pPr>
            <a:r>
              <a:rPr lang="en-US" sz="2000" dirty="0" smtClean="0"/>
              <a:t>Mold	61.0%</a:t>
            </a:r>
          </a:p>
          <a:p>
            <a:pPr marL="0" indent="0">
              <a:buNone/>
              <a:tabLst>
                <a:tab pos="2743200" algn="dec"/>
              </a:tabLst>
            </a:pPr>
            <a:r>
              <a:rPr lang="en-US" sz="2000" dirty="0" smtClean="0"/>
              <a:t>Cleaners 	34.1%</a:t>
            </a:r>
          </a:p>
          <a:p>
            <a:pPr marL="0" indent="0">
              <a:buNone/>
              <a:tabLst>
                <a:tab pos="2743200" algn="dec"/>
              </a:tabLst>
            </a:pPr>
            <a:r>
              <a:rPr lang="en-US" sz="2000" dirty="0" smtClean="0"/>
              <a:t>School supplies	28%</a:t>
            </a:r>
          </a:p>
          <a:p>
            <a:pPr marL="0" indent="0">
              <a:buNone/>
              <a:tabLst>
                <a:tab pos="2743200" algn="dec"/>
              </a:tabLst>
            </a:pPr>
            <a:r>
              <a:rPr lang="en-US" sz="2000" dirty="0" smtClean="0"/>
              <a:t>Bus fumes	26.3%</a:t>
            </a:r>
          </a:p>
          <a:p>
            <a:pPr marL="0" indent="0">
              <a:buNone/>
              <a:tabLst>
                <a:tab pos="2743200" algn="dec"/>
              </a:tabLst>
            </a:pPr>
            <a:r>
              <a:rPr lang="en-US" sz="2000" dirty="0" smtClean="0"/>
              <a:t>Construction	23.7%</a:t>
            </a:r>
          </a:p>
          <a:p>
            <a:pPr marL="0" indent="0">
              <a:buNone/>
              <a:tabLst>
                <a:tab pos="2743200" algn="dec"/>
              </a:tabLst>
            </a:pPr>
            <a:r>
              <a:rPr lang="en-US" sz="2000" dirty="0" smtClean="0"/>
              <a:t>Pets	19.7%</a:t>
            </a:r>
          </a:p>
          <a:p>
            <a:pPr marL="0" indent="0">
              <a:buNone/>
              <a:tabLst>
                <a:tab pos="2743200" algn="dec"/>
              </a:tabLst>
            </a:pPr>
            <a:r>
              <a:rPr lang="en-US" sz="2000" dirty="0" smtClean="0"/>
              <a:t>Paint	12.6%</a:t>
            </a:r>
          </a:p>
          <a:p>
            <a:pPr marL="0" indent="0">
              <a:buNone/>
              <a:tabLst>
                <a:tab pos="2743200" algn="dec"/>
              </a:tabLst>
            </a:pPr>
            <a:r>
              <a:rPr lang="en-US" sz="2000" dirty="0" smtClean="0"/>
              <a:t>Latex	4.3%</a:t>
            </a:r>
          </a:p>
          <a:p>
            <a:pPr marL="0" indent="0">
              <a:buNone/>
              <a:tabLst>
                <a:tab pos="2743200" algn="dec"/>
              </a:tabLst>
            </a:pPr>
            <a:r>
              <a:rPr lang="en-US" sz="2000" dirty="0" smtClean="0"/>
              <a:t>Drinking water	1.9%</a:t>
            </a:r>
          </a:p>
          <a:p>
            <a:pPr marL="0" indent="0">
              <a:buNone/>
              <a:tabLst>
                <a:tab pos="2743200" algn="dec"/>
              </a:tabLst>
            </a:pPr>
            <a:r>
              <a:rPr lang="en-US" sz="2000" dirty="0" smtClean="0"/>
              <a:t>Other	17.7%</a:t>
            </a:r>
          </a:p>
          <a:p>
            <a:pPr marL="0" indent="0" algn="r">
              <a:buNone/>
            </a:pPr>
            <a:r>
              <a:rPr lang="en-US" sz="1800" dirty="0" smtClean="0"/>
              <a:t>- </a:t>
            </a:r>
            <a:r>
              <a:rPr lang="en-US" sz="1800" dirty="0" err="1" smtClean="0"/>
              <a:t>Klelb</a:t>
            </a:r>
            <a:r>
              <a:rPr lang="en-US" sz="1800" dirty="0" smtClean="0"/>
              <a:t> </a:t>
            </a:r>
            <a:r>
              <a:rPr lang="en-US" sz="1800" i="1" dirty="0" smtClean="0"/>
              <a:t>et al. </a:t>
            </a:r>
            <a:r>
              <a:rPr lang="en-US" sz="1800" dirty="0" smtClean="0"/>
              <a:t>2007. </a:t>
            </a:r>
            <a:r>
              <a:rPr lang="en-US" sz="1800" i="1" dirty="0" smtClean="0"/>
              <a:t>J. School Nursing</a:t>
            </a:r>
            <a:endParaRPr lang="en-US" dirty="0"/>
          </a:p>
        </p:txBody>
      </p:sp>
      <p:sp>
        <p:nvSpPr>
          <p:cNvPr id="20" name="Content Placeholder 5"/>
          <p:cNvSpPr>
            <a:spLocks noGrp="1"/>
          </p:cNvSpPr>
          <p:nvPr>
            <p:ph sz="quarter" idx="4294967295"/>
          </p:nvPr>
        </p:nvSpPr>
        <p:spPr>
          <a:xfrm>
            <a:off x="4645025" y="990600"/>
            <a:ext cx="4041775" cy="3951288"/>
          </a:xfrm>
          <a:prstGeom prst="rect">
            <a:avLst/>
          </a:prstGeom>
        </p:spPr>
        <p:txBody>
          <a:bodyPr>
            <a:normAutofit fontScale="85000" lnSpcReduction="20000"/>
          </a:bodyPr>
          <a:lstStyle/>
          <a:p>
            <a:pPr marL="0" indent="0">
              <a:buNone/>
            </a:pPr>
            <a:r>
              <a:rPr lang="en-US" sz="2400" b="1" dirty="0" smtClean="0"/>
              <a:t>Allergens researchers found </a:t>
            </a:r>
          </a:p>
          <a:p>
            <a:pPr marL="0" indent="0">
              <a:buNone/>
            </a:pPr>
            <a:r>
              <a:rPr lang="en-US" sz="2400" b="1" dirty="0" smtClean="0"/>
              <a:t>in Boston schools</a:t>
            </a:r>
            <a:endParaRPr lang="en-US" b="1" dirty="0" smtClean="0"/>
          </a:p>
          <a:p>
            <a:pPr marL="0" indent="0">
              <a:buNone/>
              <a:tabLst>
                <a:tab pos="2519363" algn="ctr"/>
              </a:tabLst>
            </a:pPr>
            <a:r>
              <a:rPr lang="en-US" sz="2000" dirty="0" smtClean="0"/>
              <a:t>Mouse	high</a:t>
            </a:r>
          </a:p>
          <a:p>
            <a:pPr marL="0" indent="0">
              <a:buNone/>
              <a:tabLst>
                <a:tab pos="2519363" algn="ctr"/>
              </a:tabLst>
            </a:pPr>
            <a:r>
              <a:rPr lang="en-US" sz="2000" dirty="0" smtClean="0"/>
              <a:t>Cat	moderate</a:t>
            </a:r>
          </a:p>
          <a:p>
            <a:pPr marL="0" indent="0">
              <a:buNone/>
              <a:tabLst>
                <a:tab pos="2519363" algn="ctr"/>
              </a:tabLst>
            </a:pPr>
            <a:r>
              <a:rPr lang="en-US" sz="2000" dirty="0" smtClean="0"/>
              <a:t>Dog	low</a:t>
            </a:r>
          </a:p>
          <a:p>
            <a:pPr marL="0" indent="0">
              <a:buNone/>
              <a:tabLst>
                <a:tab pos="2519363" algn="ctr"/>
              </a:tabLst>
            </a:pPr>
            <a:r>
              <a:rPr lang="en-US" sz="2000" dirty="0" smtClean="0"/>
              <a:t>Dust mite	zero</a:t>
            </a:r>
          </a:p>
          <a:p>
            <a:pPr marL="0" indent="0">
              <a:buNone/>
              <a:tabLst>
                <a:tab pos="2519363" algn="ctr"/>
              </a:tabLst>
            </a:pPr>
            <a:r>
              <a:rPr lang="en-US" sz="2000" dirty="0" smtClean="0"/>
              <a:t>Cockroach	zero</a:t>
            </a:r>
          </a:p>
          <a:p>
            <a:pPr algn="r">
              <a:buFontTx/>
              <a:buChar char="-"/>
              <a:tabLst>
                <a:tab pos="2519363" algn="ctr"/>
              </a:tabLst>
            </a:pPr>
            <a:r>
              <a:rPr lang="en-US" sz="1800" dirty="0" smtClean="0"/>
              <a:t>Sheehan </a:t>
            </a:r>
            <a:r>
              <a:rPr lang="en-US" sz="1800" i="1" dirty="0" smtClean="0"/>
              <a:t>et al.</a:t>
            </a:r>
            <a:r>
              <a:rPr lang="en-US" sz="1800" dirty="0" smtClean="0"/>
              <a:t> 2009. </a:t>
            </a:r>
            <a:r>
              <a:rPr lang="en-US" sz="1800" i="1" dirty="0">
                <a:cs typeface="Arial" charset="0"/>
              </a:rPr>
              <a:t>Ann. Allergy Asthma </a:t>
            </a:r>
            <a:r>
              <a:rPr lang="en-US" sz="1800" i="1" dirty="0" err="1" smtClean="0">
                <a:cs typeface="Arial" charset="0"/>
              </a:rPr>
              <a:t>Immunol</a:t>
            </a:r>
            <a:r>
              <a:rPr lang="en-US" sz="1800" i="1" dirty="0" smtClean="0">
                <a:cs typeface="Arial" charset="0"/>
              </a:rPr>
              <a:t>.</a:t>
            </a:r>
            <a:endParaRPr lang="en-US" sz="1800" i="1" dirty="0">
              <a:cs typeface="Arial" charset="0"/>
            </a:endParaRPr>
          </a:p>
          <a:p>
            <a:pPr marL="0" indent="0">
              <a:buNone/>
              <a:tabLst>
                <a:tab pos="2519363" algn="ctr"/>
              </a:tabLst>
            </a:pPr>
            <a:endParaRPr lang="en-US" sz="2000" dirty="0" smtClean="0">
              <a:cs typeface="Arial" charset="0"/>
            </a:endParaRPr>
          </a:p>
          <a:p>
            <a:pPr marL="0" indent="0">
              <a:buNone/>
              <a:tabLst>
                <a:tab pos="2519363" algn="ctr"/>
              </a:tabLst>
            </a:pPr>
            <a:r>
              <a:rPr lang="en-US" sz="2000" dirty="0" smtClean="0">
                <a:cs typeface="Arial" charset="0"/>
              </a:rPr>
              <a:t>Review of studies of settled dust in schools showed many report at least one location where concentrations of cat, dog, dust mite and cockroach allergens exceeded risk levels.</a:t>
            </a:r>
            <a:endParaRPr lang="en-US" sz="1800" dirty="0" smtClean="0">
              <a:cs typeface="Arial" charset="0"/>
            </a:endParaRPr>
          </a:p>
          <a:p>
            <a:pPr marL="0" indent="0" algn="r">
              <a:buNone/>
              <a:tabLst>
                <a:tab pos="2519363" algn="ctr"/>
              </a:tabLst>
            </a:pPr>
            <a:r>
              <a:rPr lang="en-US" sz="1800" i="1" dirty="0" smtClean="0">
                <a:cs typeface="Arial" charset="0"/>
              </a:rPr>
              <a:t>- </a:t>
            </a:r>
            <a:r>
              <a:rPr lang="en-US" sz="1800" dirty="0" smtClean="0">
                <a:cs typeface="Arial" charset="0"/>
              </a:rPr>
              <a:t>Tranter. 2005. </a:t>
            </a:r>
            <a:r>
              <a:rPr lang="en-US" sz="1800" i="1" dirty="0" err="1" smtClean="0">
                <a:cs typeface="Arial" charset="0"/>
              </a:rPr>
              <a:t>Clin</a:t>
            </a:r>
            <a:r>
              <a:rPr lang="en-US" sz="1800" i="1" dirty="0" smtClean="0">
                <a:cs typeface="Arial" charset="0"/>
              </a:rPr>
              <a:t>. Exp. Allergy</a:t>
            </a:r>
            <a:endParaRPr lang="en-US" sz="1800" dirty="0"/>
          </a:p>
        </p:txBody>
      </p:sp>
    </p:spTree>
    <p:extLst>
      <p:ext uri="{BB962C8B-B14F-4D97-AF65-F5344CB8AC3E}">
        <p14:creationId xmlns:p14="http://schemas.microsoft.com/office/powerpoint/2010/main" val="1213404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Straight Connector 9"/>
          <p:cNvCxnSpPr/>
          <p:nvPr/>
        </p:nvCxnSpPr>
        <p:spPr>
          <a:xfrm>
            <a:off x="0" y="914400"/>
            <a:ext cx="8001000" cy="0"/>
          </a:xfrm>
          <a:prstGeom prst="line">
            <a:avLst/>
          </a:prstGeom>
          <a:ln w="57150">
            <a:solidFill>
              <a:srgbClr val="196333"/>
            </a:soli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11" name="Rectangle 1"/>
          <p:cNvSpPr>
            <a:spLocks noChangeArrowheads="1"/>
          </p:cNvSpPr>
          <p:nvPr/>
        </p:nvSpPr>
        <p:spPr bwMode="auto">
          <a:xfrm>
            <a:off x="0" y="6581001"/>
            <a:ext cx="9144000" cy="276999"/>
          </a:xfrm>
          <a:prstGeom prst="rect">
            <a:avLst/>
          </a:prstGeom>
          <a:solidFill>
            <a:srgbClr val="265636"/>
          </a:solid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lvl="0" fontAlgn="base">
              <a:spcBef>
                <a:spcPct val="0"/>
              </a:spcBef>
              <a:spcAft>
                <a:spcPct val="0"/>
              </a:spcAft>
            </a:pPr>
            <a:r>
              <a:rPr lang="en-US" sz="1200" i="1" dirty="0" smtClean="0">
                <a:solidFill>
                  <a:schemeClr val="bg1"/>
                </a:solidFill>
                <a:latin typeface="Times New Roman" pitchFamily="18" charset="0"/>
                <a:cs typeface="Times New Roman" pitchFamily="18" charset="0"/>
              </a:rPr>
              <a:t>Harnessing Marketplace Power to Improve Health, Environment and Economics</a:t>
            </a:r>
            <a:endParaRPr kumimoji="0" lang="en-US" sz="1200" i="1" u="none" strike="noStrike" cap="none" normalizeH="0" baseline="0" dirty="0" smtClean="0">
              <a:ln>
                <a:noFill/>
              </a:ln>
              <a:solidFill>
                <a:schemeClr val="bg1"/>
              </a:solidFill>
              <a:effectLst/>
              <a:latin typeface="Times New Roman" pitchFamily="18" charset="0"/>
              <a:cs typeface="Times New Roman" pitchFamily="18" charset="0"/>
            </a:endParaRPr>
          </a:p>
        </p:txBody>
      </p:sp>
      <p:sp>
        <p:nvSpPr>
          <p:cNvPr id="14" name="Rectangle 3"/>
          <p:cNvSpPr txBox="1">
            <a:spLocks noChangeArrowheads="1"/>
          </p:cNvSpPr>
          <p:nvPr/>
        </p:nvSpPr>
        <p:spPr>
          <a:xfrm>
            <a:off x="76200" y="1219200"/>
            <a:ext cx="8763000" cy="5410200"/>
          </a:xfrm>
          <a:prstGeom prst="rect">
            <a:avLst/>
          </a:prstGeom>
        </p:spPr>
        <p:txBody>
          <a:bodyPr vert="horz" lIns="91440" tIns="45720" rIns="91440" bIns="45720" rtlCol="0">
            <a:normAutofit/>
          </a:bodyPr>
          <a:lstStyle/>
          <a:p>
            <a:pPr marL="0" marR="0" lvl="0" indent="0" algn="l" defTabSz="914400" rtl="0" eaLnBrk="1" fontAlgn="auto" latinLnBrk="0" hangingPunct="1">
              <a:lnSpc>
                <a:spcPct val="100000"/>
              </a:lnSpc>
              <a:spcBef>
                <a:spcPct val="20000"/>
              </a:spcBef>
              <a:spcAft>
                <a:spcPts val="0"/>
              </a:spcAft>
              <a:buClrTx/>
              <a:buSzTx/>
              <a:buFontTx/>
              <a:buNone/>
              <a:tabLst/>
              <a:defRPr/>
            </a:pPr>
            <a:endParaRPr kumimoji="0" lang="en-US" sz="1800" b="0" i="0" u="none" strike="noStrike" kern="1200" cap="none" spc="0" normalizeH="0" baseline="0" noProof="0" dirty="0" smtClean="0">
              <a:ln>
                <a:noFill/>
              </a:ln>
              <a:solidFill>
                <a:schemeClr val="tx1"/>
              </a:solidFill>
              <a:effectLst/>
              <a:uLnTx/>
              <a:uFillTx/>
              <a:latin typeface="+mn-lt"/>
              <a:ea typeface="+mn-ea"/>
              <a:cs typeface="+mn-cs"/>
            </a:endParaRPr>
          </a:p>
        </p:txBody>
      </p:sp>
      <p:sp>
        <p:nvSpPr>
          <p:cNvPr id="7" name="Title 1"/>
          <p:cNvSpPr txBox="1">
            <a:spLocks/>
          </p:cNvSpPr>
          <p:nvPr/>
        </p:nvSpPr>
        <p:spPr>
          <a:xfrm>
            <a:off x="457200" y="0"/>
            <a:ext cx="8229600" cy="1143000"/>
          </a:xfrm>
          <a:prstGeom prst="rect">
            <a:avLst/>
          </a:prstGeom>
        </p:spPr>
        <p:txBody>
          <a:bodyPr vert="horz" lIns="91440" tIns="45720" rIns="91440" bIns="45720" rtlCol="0" anchor="ctr">
            <a:normAutofit/>
          </a:bodyPr>
          <a:lstStyle/>
          <a:p>
            <a:pPr lvl="0">
              <a:spcBef>
                <a:spcPct val="0"/>
              </a:spcBef>
              <a:defRPr/>
            </a:pPr>
            <a:r>
              <a:rPr lang="en-US" sz="4400" b="1" dirty="0">
                <a:cs typeface="Arial" charset="0"/>
              </a:rPr>
              <a:t>Attendance =&gt; Performance!</a:t>
            </a:r>
            <a:endParaRPr kumimoji="0" lang="en-US" sz="4400" b="1" i="0" u="none" strike="noStrike" kern="1200" cap="small" spc="200" normalizeH="0" baseline="0" noProof="0" dirty="0">
              <a:ln>
                <a:noFill/>
              </a:ln>
              <a:solidFill>
                <a:schemeClr val="tx1"/>
              </a:solidFill>
              <a:effectLst/>
              <a:uLnTx/>
              <a:uFillTx/>
              <a:latin typeface="+mj-lt"/>
              <a:ea typeface="+mj-ea"/>
              <a:cs typeface="+mj-cs"/>
            </a:endParaRPr>
          </a:p>
        </p:txBody>
      </p:sp>
      <p:sp>
        <p:nvSpPr>
          <p:cNvPr id="9" name="TextBox 6"/>
          <p:cNvSpPr txBox="1">
            <a:spLocks noChangeArrowheads="1"/>
          </p:cNvSpPr>
          <p:nvPr/>
        </p:nvSpPr>
        <p:spPr bwMode="auto">
          <a:xfrm>
            <a:off x="152400" y="1066800"/>
            <a:ext cx="8839200" cy="5478423"/>
          </a:xfrm>
          <a:prstGeom prst="rect">
            <a:avLst/>
          </a:prstGeom>
          <a:noFill/>
          <a:ln w="9525">
            <a:noFill/>
            <a:miter lim="800000"/>
            <a:headEnd/>
            <a:tailEnd/>
          </a:ln>
        </p:spPr>
        <p:txBody>
          <a:bodyPr>
            <a:spAutoFit/>
          </a:bodyPr>
          <a:lstStyle/>
          <a:p>
            <a:r>
              <a:rPr lang="en-US" sz="2400" dirty="0" smtClean="0">
                <a:cs typeface="Arial" charset="0"/>
              </a:rPr>
              <a:t>“student attendance is a statistically significant predictor of performance” on standardized tests. </a:t>
            </a:r>
          </a:p>
          <a:p>
            <a:pPr algn="r"/>
            <a:r>
              <a:rPr lang="en-US" sz="2400" dirty="0" smtClean="0">
                <a:cs typeface="Arial" charset="0"/>
              </a:rPr>
              <a:t>- Musser. 2011. </a:t>
            </a:r>
            <a:r>
              <a:rPr lang="en-US" sz="2400" i="1" dirty="0" smtClean="0">
                <a:cs typeface="Arial" charset="0"/>
              </a:rPr>
              <a:t>Taking Attendance Seriously: How School Absences Undermine Student and School Performance in NYC.</a:t>
            </a:r>
            <a:endParaRPr lang="en-US" sz="2400" i="1" dirty="0">
              <a:cs typeface="Arial" charset="0"/>
            </a:endParaRPr>
          </a:p>
          <a:p>
            <a:endParaRPr lang="en-US" sz="1400" dirty="0" smtClean="0">
              <a:cs typeface="Arial" charset="0"/>
            </a:endParaRPr>
          </a:p>
          <a:p>
            <a:r>
              <a:rPr lang="en-US" sz="2400" b="1" dirty="0" smtClean="0">
                <a:cs typeface="Arial" charset="0"/>
              </a:rPr>
              <a:t>Long-term impacts!</a:t>
            </a:r>
            <a:endParaRPr lang="en-US" sz="2400" b="1" dirty="0">
              <a:cs typeface="Arial" charset="0"/>
            </a:endParaRPr>
          </a:p>
          <a:p>
            <a:r>
              <a:rPr lang="en-US" sz="2400" dirty="0" smtClean="0">
                <a:cs typeface="Arial" charset="0"/>
              </a:rPr>
              <a:t>Chronic absence in kindergarten strongly associated with lower reading and math performance in fifth grade for poor children</a:t>
            </a:r>
          </a:p>
          <a:p>
            <a:pPr marL="342900" indent="-342900" algn="r">
              <a:buFontTx/>
              <a:buChar char="-"/>
            </a:pPr>
            <a:r>
              <a:rPr lang="en-US" sz="2400" dirty="0" smtClean="0">
                <a:latin typeface="+mn-lt"/>
                <a:cs typeface="Arial" charset="0"/>
              </a:rPr>
              <a:t>Chang and Romero. 2008. </a:t>
            </a:r>
            <a:r>
              <a:rPr lang="en-US" sz="2400" i="1" dirty="0" smtClean="0">
                <a:latin typeface="+mn-lt"/>
                <a:cs typeface="Arial" charset="0"/>
              </a:rPr>
              <a:t>Present, Engaged and Accounted </a:t>
            </a:r>
            <a:r>
              <a:rPr lang="en-US" sz="2400" i="1" dirty="0" err="1" smtClean="0">
                <a:latin typeface="+mn-lt"/>
                <a:cs typeface="Arial" charset="0"/>
              </a:rPr>
              <a:t>Ffor</a:t>
            </a:r>
            <a:r>
              <a:rPr lang="en-US" sz="2400" i="1" dirty="0" smtClean="0">
                <a:latin typeface="+mn-lt"/>
                <a:cs typeface="Arial" charset="0"/>
              </a:rPr>
              <a:t>: The Critical Importance of Addressing Chronic Absences in the Early Grades.</a:t>
            </a:r>
          </a:p>
          <a:p>
            <a:r>
              <a:rPr lang="en-US" sz="2400" b="1" i="1" dirty="0" smtClean="0">
                <a:cs typeface="Arial" charset="0"/>
              </a:rPr>
              <a:t>Attendance = $$ lost from budgets</a:t>
            </a:r>
          </a:p>
          <a:p>
            <a:r>
              <a:rPr lang="en-US" sz="2400" dirty="0" smtClean="0">
                <a:cs typeface="Arial" charset="0"/>
              </a:rPr>
              <a:t>% of enrolled students who attend school each day is often used for allocating funding. Los Angeles Unified estimated loss of $32/day (2011).  </a:t>
            </a:r>
            <a:r>
              <a:rPr lang="en-US" sz="2400" i="1" dirty="0" smtClean="0">
                <a:cs typeface="Arial" charset="0"/>
              </a:rPr>
              <a:t>May </a:t>
            </a:r>
            <a:r>
              <a:rPr lang="en-US" sz="2400" i="1" dirty="0" smtClean="0">
                <a:latin typeface="+mn-lt"/>
                <a:cs typeface="Arial" charset="0"/>
              </a:rPr>
              <a:t>only apply to unexcused absences.</a:t>
            </a:r>
            <a:endParaRPr lang="en-US" sz="2000" i="1" dirty="0">
              <a:latin typeface="+mn-lt"/>
              <a:cs typeface="Arial" charset="0"/>
            </a:endParaRPr>
          </a:p>
        </p:txBody>
      </p:sp>
    </p:spTree>
    <p:extLst>
      <p:ext uri="{BB962C8B-B14F-4D97-AF65-F5344CB8AC3E}">
        <p14:creationId xmlns:p14="http://schemas.microsoft.com/office/powerpoint/2010/main" val="27274104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609600" y="990600"/>
            <a:ext cx="8077200" cy="5601533"/>
          </a:xfrm>
          <a:prstGeom prst="rect">
            <a:avLst/>
          </a:prstGeom>
        </p:spPr>
        <p:txBody>
          <a:bodyPr wrap="square">
            <a:spAutoFit/>
          </a:bodyPr>
          <a:lstStyle/>
          <a:p>
            <a:pPr marL="457200" indent="-457200">
              <a:spcAft>
                <a:spcPts val="600"/>
              </a:spcAft>
              <a:buFont typeface="Wingdings" panose="05000000000000000000" pitchFamily="2" charset="2"/>
              <a:buChar char="ü"/>
            </a:pPr>
            <a:r>
              <a:rPr lang="en-US" sz="2800" dirty="0" smtClean="0">
                <a:solidFill>
                  <a:prstClr val="black"/>
                </a:solidFill>
              </a:rPr>
              <a:t>Fewer staff and student absences</a:t>
            </a:r>
          </a:p>
          <a:p>
            <a:pPr marL="457200" indent="-457200">
              <a:spcAft>
                <a:spcPts val="600"/>
              </a:spcAft>
              <a:buFont typeface="Wingdings" panose="05000000000000000000" pitchFamily="2" charset="2"/>
              <a:buChar char="ü"/>
            </a:pPr>
            <a:r>
              <a:rPr lang="en-US" sz="2800" dirty="0" smtClean="0">
                <a:solidFill>
                  <a:prstClr val="black"/>
                </a:solidFill>
              </a:rPr>
              <a:t>Better student performance</a:t>
            </a:r>
          </a:p>
          <a:p>
            <a:pPr marL="457200" indent="-457200">
              <a:spcAft>
                <a:spcPts val="600"/>
              </a:spcAft>
              <a:buFont typeface="Arial" panose="020B0604020202020204" pitchFamily="34" charset="0"/>
              <a:buChar char="•"/>
            </a:pPr>
            <a:r>
              <a:rPr lang="en-US" sz="2800" dirty="0">
                <a:solidFill>
                  <a:prstClr val="black"/>
                </a:solidFill>
              </a:rPr>
              <a:t>Fewer </a:t>
            </a:r>
            <a:r>
              <a:rPr lang="en-US" sz="2800" dirty="0" smtClean="0">
                <a:solidFill>
                  <a:prstClr val="black"/>
                </a:solidFill>
              </a:rPr>
              <a:t>pests, fewer costly pest </a:t>
            </a:r>
            <a:r>
              <a:rPr lang="en-US" sz="2800" dirty="0">
                <a:solidFill>
                  <a:prstClr val="black"/>
                </a:solidFill>
              </a:rPr>
              <a:t>complaints </a:t>
            </a:r>
            <a:endParaRPr lang="en-US" sz="2800" dirty="0" smtClean="0">
              <a:solidFill>
                <a:prstClr val="black"/>
              </a:solidFill>
            </a:endParaRPr>
          </a:p>
          <a:p>
            <a:pPr marL="457200" indent="-457200">
              <a:spcAft>
                <a:spcPts val="600"/>
              </a:spcAft>
              <a:buFont typeface="Arial" panose="020B0604020202020204" pitchFamily="34" charset="0"/>
              <a:buChar char="•"/>
            </a:pPr>
            <a:r>
              <a:rPr lang="en-US" sz="2800" dirty="0" smtClean="0">
                <a:solidFill>
                  <a:prstClr val="black"/>
                </a:solidFill>
              </a:rPr>
              <a:t>Greater staff satisfaction</a:t>
            </a:r>
          </a:p>
          <a:p>
            <a:pPr marL="457200" indent="-457200">
              <a:spcAft>
                <a:spcPts val="600"/>
              </a:spcAft>
              <a:buFont typeface="Arial" panose="020B0604020202020204" pitchFamily="34" charset="0"/>
              <a:buChar char="•"/>
            </a:pPr>
            <a:r>
              <a:rPr lang="en-US" sz="2800" dirty="0">
                <a:solidFill>
                  <a:prstClr val="black"/>
                </a:solidFill>
              </a:rPr>
              <a:t>Lower liability</a:t>
            </a:r>
            <a:r>
              <a:rPr lang="en-US" sz="2800" dirty="0" smtClean="0">
                <a:solidFill>
                  <a:prstClr val="black"/>
                </a:solidFill>
              </a:rPr>
              <a:t> </a:t>
            </a:r>
          </a:p>
          <a:p>
            <a:pPr marL="457200" indent="-457200">
              <a:spcAft>
                <a:spcPts val="600"/>
              </a:spcAft>
              <a:buFont typeface="Arial" panose="020B0604020202020204" pitchFamily="34" charset="0"/>
              <a:buChar char="•"/>
            </a:pPr>
            <a:r>
              <a:rPr lang="en-US" sz="2800" dirty="0" smtClean="0">
                <a:solidFill>
                  <a:prstClr val="black"/>
                </a:solidFill>
              </a:rPr>
              <a:t>Food safety</a:t>
            </a:r>
          </a:p>
          <a:p>
            <a:pPr marL="457200" indent="-457200">
              <a:spcAft>
                <a:spcPts val="600"/>
              </a:spcAft>
              <a:buFont typeface="Arial" panose="020B0604020202020204" pitchFamily="34" charset="0"/>
              <a:buChar char="•"/>
            </a:pPr>
            <a:r>
              <a:rPr lang="en-US" sz="2800" dirty="0" smtClean="0">
                <a:solidFill>
                  <a:prstClr val="black"/>
                </a:solidFill>
              </a:rPr>
              <a:t>Fire safety</a:t>
            </a:r>
          </a:p>
          <a:p>
            <a:pPr marL="457200" indent="-457200">
              <a:spcAft>
                <a:spcPts val="600"/>
              </a:spcAft>
              <a:buFont typeface="Arial" panose="020B0604020202020204" pitchFamily="34" charset="0"/>
              <a:buChar char="•"/>
            </a:pPr>
            <a:r>
              <a:rPr lang="en-US" sz="2800" dirty="0" smtClean="0">
                <a:solidFill>
                  <a:prstClr val="black"/>
                </a:solidFill>
              </a:rPr>
              <a:t>Energy, water conservation</a:t>
            </a:r>
          </a:p>
          <a:p>
            <a:pPr marL="457200" indent="-457200">
              <a:spcAft>
                <a:spcPts val="600"/>
              </a:spcAft>
              <a:buFont typeface="Arial" panose="020B0604020202020204" pitchFamily="34" charset="0"/>
              <a:buChar char="•"/>
            </a:pPr>
            <a:r>
              <a:rPr lang="en-US" sz="2800" dirty="0" smtClean="0">
                <a:solidFill>
                  <a:prstClr val="black"/>
                </a:solidFill>
              </a:rPr>
              <a:t>Better buildings</a:t>
            </a:r>
          </a:p>
          <a:p>
            <a:pPr marL="457200" indent="-457200">
              <a:spcAft>
                <a:spcPts val="600"/>
              </a:spcAft>
              <a:buFont typeface="Arial" panose="020B0604020202020204" pitchFamily="34" charset="0"/>
              <a:buChar char="•"/>
            </a:pPr>
            <a:r>
              <a:rPr lang="en-US" sz="2800" i="1" dirty="0">
                <a:solidFill>
                  <a:prstClr val="black"/>
                </a:solidFill>
              </a:rPr>
              <a:t>Direct pest management costs</a:t>
            </a:r>
            <a:endParaRPr lang="en-US" sz="2800" i="1" dirty="0" smtClean="0">
              <a:solidFill>
                <a:prstClr val="black"/>
              </a:solidFill>
            </a:endParaRPr>
          </a:p>
          <a:p>
            <a:pPr marL="457200" indent="-457200">
              <a:spcAft>
                <a:spcPts val="600"/>
              </a:spcAft>
              <a:buFont typeface="Arial" panose="020B0604020202020204" pitchFamily="34" charset="0"/>
              <a:buChar char="•"/>
            </a:pPr>
            <a:r>
              <a:rPr lang="en-US" sz="2800" i="1" dirty="0">
                <a:solidFill>
                  <a:prstClr val="black"/>
                </a:solidFill>
              </a:rPr>
              <a:t>Indirect costs</a:t>
            </a:r>
            <a:endParaRPr lang="en-US" sz="2400" i="1" dirty="0" smtClean="0">
              <a:solidFill>
                <a:prstClr val="black"/>
              </a:solidFill>
            </a:endParaRPr>
          </a:p>
        </p:txBody>
      </p:sp>
      <p:sp>
        <p:nvSpPr>
          <p:cNvPr id="5" name="Title 1"/>
          <p:cNvSpPr txBox="1">
            <a:spLocks/>
          </p:cNvSpPr>
          <p:nvPr/>
        </p:nvSpPr>
        <p:spPr>
          <a:xfrm>
            <a:off x="457200" y="0"/>
            <a:ext cx="8229600" cy="1143000"/>
          </a:xfrm>
          <a:prstGeom prst="rect">
            <a:avLst/>
          </a:prstGeom>
        </p:spPr>
        <p:txBody>
          <a:bodyPr vert="horz" lIns="91440" tIns="45720" rIns="91440" bIns="45720" rtlCol="0" anchor="ctr">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4400" b="1" i="0" u="none" strike="noStrike" kern="1200" cap="small" spc="200" normalizeH="0" baseline="0" noProof="0" dirty="0" smtClean="0">
                <a:ln>
                  <a:noFill/>
                </a:ln>
                <a:solidFill>
                  <a:schemeClr val="tx1"/>
                </a:solidFill>
                <a:effectLst/>
                <a:uLnTx/>
                <a:uFillTx/>
                <a:latin typeface="+mj-lt"/>
                <a:ea typeface="+mj-ea"/>
                <a:cs typeface="+mj-cs"/>
              </a:rPr>
              <a:t>Busines</a:t>
            </a:r>
            <a:r>
              <a:rPr lang="en-US" sz="4400" b="1" cap="small" spc="200" noProof="0" dirty="0" smtClean="0">
                <a:latin typeface="+mj-lt"/>
                <a:ea typeface="+mj-ea"/>
                <a:cs typeface="+mj-cs"/>
              </a:rPr>
              <a:t>s Case?</a:t>
            </a:r>
            <a:endParaRPr kumimoji="0" lang="en-US" sz="4400" b="1" i="0" u="none" strike="noStrike" kern="1200" cap="small" spc="200" normalizeH="0" baseline="0" noProof="0" dirty="0">
              <a:ln>
                <a:noFill/>
              </a:ln>
              <a:solidFill>
                <a:schemeClr val="tx1"/>
              </a:solidFill>
              <a:effectLst/>
              <a:uLnTx/>
              <a:uFillTx/>
              <a:latin typeface="+mj-lt"/>
              <a:ea typeface="+mj-ea"/>
              <a:cs typeface="+mj-cs"/>
            </a:endParaRPr>
          </a:p>
        </p:txBody>
      </p:sp>
    </p:spTree>
    <p:extLst>
      <p:ext uri="{BB962C8B-B14F-4D97-AF65-F5344CB8AC3E}">
        <p14:creationId xmlns:p14="http://schemas.microsoft.com/office/powerpoint/2010/main" val="285141637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Straight Connector 9"/>
          <p:cNvCxnSpPr/>
          <p:nvPr/>
        </p:nvCxnSpPr>
        <p:spPr>
          <a:xfrm>
            <a:off x="0" y="914400"/>
            <a:ext cx="8001000" cy="0"/>
          </a:xfrm>
          <a:prstGeom prst="line">
            <a:avLst/>
          </a:prstGeom>
          <a:ln w="57150">
            <a:solidFill>
              <a:srgbClr val="196333"/>
            </a:soli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11" name="Rectangle 1"/>
          <p:cNvSpPr>
            <a:spLocks noChangeArrowheads="1"/>
          </p:cNvSpPr>
          <p:nvPr/>
        </p:nvSpPr>
        <p:spPr bwMode="auto">
          <a:xfrm>
            <a:off x="0" y="6581001"/>
            <a:ext cx="9144000" cy="276999"/>
          </a:xfrm>
          <a:prstGeom prst="rect">
            <a:avLst/>
          </a:prstGeom>
          <a:solidFill>
            <a:srgbClr val="265636"/>
          </a:solid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lvl="0" fontAlgn="base">
              <a:spcBef>
                <a:spcPct val="0"/>
              </a:spcBef>
              <a:spcAft>
                <a:spcPct val="0"/>
              </a:spcAft>
            </a:pPr>
            <a:r>
              <a:rPr lang="en-US" sz="1200" i="1" dirty="0" smtClean="0">
                <a:solidFill>
                  <a:schemeClr val="bg1"/>
                </a:solidFill>
                <a:latin typeface="Times New Roman" pitchFamily="18" charset="0"/>
                <a:cs typeface="Times New Roman" pitchFamily="18" charset="0"/>
              </a:rPr>
              <a:t>Harnessing Marketplace Power to Improve Health, Environment and Economics</a:t>
            </a:r>
            <a:endParaRPr kumimoji="0" lang="en-US" sz="1200" i="1" u="none" strike="noStrike" cap="none" normalizeH="0" baseline="0" dirty="0" smtClean="0">
              <a:ln>
                <a:noFill/>
              </a:ln>
              <a:solidFill>
                <a:schemeClr val="bg1"/>
              </a:solidFill>
              <a:effectLst/>
              <a:latin typeface="Times New Roman" pitchFamily="18" charset="0"/>
              <a:cs typeface="Times New Roman" pitchFamily="18" charset="0"/>
            </a:endParaRPr>
          </a:p>
        </p:txBody>
      </p:sp>
      <p:sp>
        <p:nvSpPr>
          <p:cNvPr id="14" name="Rectangle 3"/>
          <p:cNvSpPr txBox="1">
            <a:spLocks noChangeArrowheads="1"/>
          </p:cNvSpPr>
          <p:nvPr/>
        </p:nvSpPr>
        <p:spPr>
          <a:xfrm>
            <a:off x="76200" y="1219200"/>
            <a:ext cx="8763000" cy="5410200"/>
          </a:xfrm>
          <a:prstGeom prst="rect">
            <a:avLst/>
          </a:prstGeom>
        </p:spPr>
        <p:txBody>
          <a:bodyPr vert="horz" lIns="91440" tIns="45720" rIns="91440" bIns="45720" rtlCol="0">
            <a:normAutofit/>
          </a:bodyPr>
          <a:lstStyle/>
          <a:p>
            <a:pPr marL="0" marR="0" lvl="0" indent="0" algn="l" defTabSz="914400" rtl="0" eaLnBrk="1" fontAlgn="auto" latinLnBrk="0" hangingPunct="1">
              <a:lnSpc>
                <a:spcPct val="100000"/>
              </a:lnSpc>
              <a:spcBef>
                <a:spcPct val="20000"/>
              </a:spcBef>
              <a:spcAft>
                <a:spcPts val="0"/>
              </a:spcAft>
              <a:buClrTx/>
              <a:buSzTx/>
              <a:buFontTx/>
              <a:buNone/>
              <a:tabLst/>
              <a:defRPr/>
            </a:pPr>
            <a:endParaRPr kumimoji="0" lang="en-US" sz="1800" b="0" i="0" u="none" strike="noStrike" kern="1200" cap="none" spc="0" normalizeH="0" baseline="0" noProof="0" dirty="0" smtClean="0">
              <a:ln>
                <a:noFill/>
              </a:ln>
              <a:solidFill>
                <a:schemeClr val="tx1"/>
              </a:solidFill>
              <a:effectLst/>
              <a:uLnTx/>
              <a:uFillTx/>
              <a:latin typeface="+mn-lt"/>
              <a:ea typeface="+mn-ea"/>
              <a:cs typeface="+mn-cs"/>
            </a:endParaRPr>
          </a:p>
        </p:txBody>
      </p:sp>
      <p:sp>
        <p:nvSpPr>
          <p:cNvPr id="7" name="Title 1"/>
          <p:cNvSpPr txBox="1">
            <a:spLocks/>
          </p:cNvSpPr>
          <p:nvPr/>
        </p:nvSpPr>
        <p:spPr>
          <a:xfrm>
            <a:off x="457200" y="-76200"/>
            <a:ext cx="8229600" cy="1143000"/>
          </a:xfrm>
          <a:prstGeom prst="rect">
            <a:avLst/>
          </a:prstGeom>
        </p:spPr>
        <p:txBody>
          <a:bodyPr vert="horz" lIns="91440" tIns="45720" rIns="91440" bIns="45720" rtlCol="0" anchor="ctr">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4400" b="0" i="0" u="none" strike="noStrike" kern="1200" cap="small" spc="200" normalizeH="0" baseline="0" noProof="0" dirty="0" smtClean="0">
                <a:ln>
                  <a:noFill/>
                </a:ln>
                <a:solidFill>
                  <a:schemeClr val="tx1"/>
                </a:solidFill>
                <a:effectLst/>
                <a:uLnTx/>
                <a:uFillTx/>
                <a:latin typeface="+mj-lt"/>
                <a:ea typeface="+mj-ea"/>
                <a:cs typeface="+mj-cs"/>
              </a:rPr>
              <a:t>IPM </a:t>
            </a:r>
            <a:r>
              <a:rPr lang="en-US" sz="4400" cap="small" spc="200" dirty="0" smtClean="0">
                <a:latin typeface="+mj-lt"/>
                <a:ea typeface="+mj-ea"/>
                <a:cs typeface="+mj-cs"/>
              </a:rPr>
              <a:t>Reduces Pest Complaints</a:t>
            </a:r>
            <a:r>
              <a:rPr kumimoji="0" lang="en-US" sz="4400" b="0" i="0" u="none" strike="noStrike" kern="1200" cap="small" spc="200" normalizeH="0" baseline="0" noProof="0" dirty="0" smtClean="0">
                <a:ln>
                  <a:noFill/>
                </a:ln>
                <a:solidFill>
                  <a:schemeClr val="tx1"/>
                </a:solidFill>
                <a:effectLst/>
                <a:uLnTx/>
                <a:uFillTx/>
                <a:latin typeface="+mj-lt"/>
                <a:ea typeface="+mj-ea"/>
                <a:cs typeface="+mj-cs"/>
              </a:rPr>
              <a:t>!</a:t>
            </a:r>
            <a:endParaRPr kumimoji="0" lang="en-US" sz="4400" b="0" i="0" u="none" strike="noStrike" kern="1200" cap="small" spc="200" normalizeH="0" baseline="0" noProof="0" dirty="0">
              <a:ln>
                <a:noFill/>
              </a:ln>
              <a:solidFill>
                <a:schemeClr val="tx1"/>
              </a:solidFill>
              <a:effectLst/>
              <a:uLnTx/>
              <a:uFillTx/>
              <a:latin typeface="+mj-lt"/>
              <a:ea typeface="+mj-ea"/>
              <a:cs typeface="+mj-cs"/>
            </a:endParaRPr>
          </a:p>
        </p:txBody>
      </p:sp>
      <p:sp>
        <p:nvSpPr>
          <p:cNvPr id="8" name="TextBox 7"/>
          <p:cNvSpPr txBox="1"/>
          <p:nvPr/>
        </p:nvSpPr>
        <p:spPr>
          <a:xfrm>
            <a:off x="152400" y="1066800"/>
            <a:ext cx="4876800" cy="4001095"/>
          </a:xfrm>
          <a:prstGeom prst="rect">
            <a:avLst/>
          </a:prstGeom>
          <a:noFill/>
        </p:spPr>
        <p:txBody>
          <a:bodyPr wrap="square" rtlCol="0">
            <a:spAutoFit/>
          </a:bodyPr>
          <a:lstStyle/>
          <a:p>
            <a:r>
              <a:rPr lang="en-US" altLang="en-US" sz="2400" dirty="0" smtClean="0"/>
              <a:t>School systems: 90</a:t>
            </a:r>
            <a:r>
              <a:rPr lang="en-US" altLang="en-US" sz="2400" dirty="0"/>
              <a:t>% reduction in pesticide </a:t>
            </a:r>
            <a:r>
              <a:rPr lang="en-US" altLang="en-US" sz="2400" dirty="0" smtClean="0"/>
              <a:t>use; </a:t>
            </a:r>
            <a:r>
              <a:rPr lang="en-US" altLang="en-US" sz="2400" b="1" dirty="0" smtClean="0"/>
              <a:t>85</a:t>
            </a:r>
            <a:r>
              <a:rPr lang="en-US" altLang="en-US" sz="2400" b="1" dirty="0"/>
              <a:t>% reduction in pest </a:t>
            </a:r>
            <a:r>
              <a:rPr lang="en-US" altLang="en-US" sz="2400" b="1" dirty="0" smtClean="0"/>
              <a:t>complaints.</a:t>
            </a:r>
            <a:endParaRPr lang="en-US" altLang="en-US" sz="2400" b="1" dirty="0"/>
          </a:p>
          <a:p>
            <a:r>
              <a:rPr lang="en-US" altLang="en-US" sz="2400" dirty="0">
                <a:solidFill>
                  <a:srgbClr val="006600"/>
                </a:solidFill>
              </a:rPr>
              <a:t>Costs: no more than conventional</a:t>
            </a:r>
          </a:p>
          <a:p>
            <a:endParaRPr lang="en-US" altLang="en-US" sz="400" i="1" dirty="0"/>
          </a:p>
          <a:p>
            <a:pPr algn="r">
              <a:buFontTx/>
              <a:buNone/>
            </a:pPr>
            <a:r>
              <a:rPr lang="en-US" altLang="en-US" sz="1600" dirty="0" smtClean="0"/>
              <a:t>Gouge</a:t>
            </a:r>
            <a:r>
              <a:rPr lang="en-US" altLang="en-US" sz="1600" i="1" dirty="0" smtClean="0"/>
              <a:t> </a:t>
            </a:r>
            <a:r>
              <a:rPr lang="en-US" altLang="en-US" sz="1600" i="1" dirty="0"/>
              <a:t>et </a:t>
            </a:r>
            <a:r>
              <a:rPr lang="en-US" altLang="en-US" sz="1600" i="1" dirty="0" smtClean="0"/>
              <a:t>al. 2006. Amer. </a:t>
            </a:r>
            <a:r>
              <a:rPr lang="en-US" altLang="en-US" sz="1600" i="1" dirty="0" err="1" smtClean="0"/>
              <a:t>Entomol</a:t>
            </a:r>
            <a:r>
              <a:rPr lang="en-US" altLang="en-US" sz="1600" i="1" dirty="0" smtClean="0"/>
              <a:t>. </a:t>
            </a:r>
            <a:endParaRPr lang="en-US" sz="2400" dirty="0" smtClean="0"/>
          </a:p>
          <a:p>
            <a:pPr marL="342900" lvl="0" indent="-342900">
              <a:buFont typeface="Arial" panose="020B0604020202020204" pitchFamily="34" charset="0"/>
              <a:buChar char="•"/>
            </a:pPr>
            <a:endParaRPr lang="en-US" sz="2400" dirty="0" smtClean="0"/>
          </a:p>
          <a:p>
            <a:r>
              <a:rPr lang="en-US" altLang="en-US" sz="2400" dirty="0" smtClean="0"/>
              <a:t>Public buildings: 93</a:t>
            </a:r>
            <a:r>
              <a:rPr lang="en-US" altLang="en-US" sz="2400" dirty="0"/>
              <a:t>% reduction in pesticide </a:t>
            </a:r>
            <a:r>
              <a:rPr lang="en-US" altLang="en-US" sz="2400" dirty="0" smtClean="0"/>
              <a:t>use; </a:t>
            </a:r>
            <a:r>
              <a:rPr lang="en-US" altLang="en-US" sz="2400" b="1" dirty="0" smtClean="0"/>
              <a:t>89</a:t>
            </a:r>
            <a:r>
              <a:rPr lang="en-US" altLang="en-US" sz="2400" b="1" dirty="0"/>
              <a:t>% reduction in pest </a:t>
            </a:r>
            <a:r>
              <a:rPr lang="en-US" altLang="en-US" sz="2400" b="1" dirty="0" smtClean="0"/>
              <a:t>complaints;</a:t>
            </a:r>
            <a:r>
              <a:rPr lang="en-US" altLang="en-US" sz="2400" dirty="0" smtClean="0"/>
              <a:t> 55 </a:t>
            </a:r>
            <a:r>
              <a:rPr lang="en-US" altLang="en-US" sz="2400" dirty="0"/>
              <a:t>buildings over 11 </a:t>
            </a:r>
            <a:r>
              <a:rPr lang="en-US" altLang="en-US" sz="2400" dirty="0" smtClean="0"/>
              <a:t>years. </a:t>
            </a:r>
          </a:p>
          <a:p>
            <a:pPr algn="r"/>
            <a:r>
              <a:rPr lang="en-US" altLang="en-US" sz="1600" dirty="0" smtClean="0"/>
              <a:t>Greene </a:t>
            </a:r>
            <a:r>
              <a:rPr lang="en-US" altLang="en-US" sz="1600" dirty="0"/>
              <a:t>and </a:t>
            </a:r>
            <a:r>
              <a:rPr lang="en-US" altLang="en-US" sz="1600" dirty="0" err="1" smtClean="0"/>
              <a:t>Breisch</a:t>
            </a:r>
            <a:r>
              <a:rPr lang="en-US" altLang="en-US" sz="1600" dirty="0" smtClean="0"/>
              <a:t>. 2002.  </a:t>
            </a:r>
            <a:r>
              <a:rPr lang="en-US" altLang="en-US" sz="1600" dirty="0"/>
              <a:t>J.</a:t>
            </a:r>
            <a:r>
              <a:rPr lang="en-US" altLang="en-US" sz="1600" i="1" dirty="0"/>
              <a:t> Econ. </a:t>
            </a:r>
            <a:r>
              <a:rPr lang="en-US" altLang="en-US" sz="1600" i="1" dirty="0" err="1"/>
              <a:t>Entomol</a:t>
            </a:r>
            <a:r>
              <a:rPr lang="en-US" altLang="en-US" sz="1600" i="1" dirty="0" smtClean="0"/>
              <a:t>.</a:t>
            </a:r>
            <a:endParaRPr lang="en-US" sz="2400" dirty="0" smtClean="0"/>
          </a:p>
        </p:txBody>
      </p:sp>
      <p:pic>
        <p:nvPicPr>
          <p:cNvPr id="9" name="Picture 6" descr="24238"/>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a:xfrm>
            <a:off x="5257800" y="1371600"/>
            <a:ext cx="3429000" cy="333375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12" name="Picture 11" descr="door-+-weatherseal.jpg"/>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5562600" y="4735336"/>
            <a:ext cx="2133600" cy="1894064"/>
          </a:xfrm>
          <a:prstGeom prst="rect">
            <a:avLst/>
          </a:prstGeom>
          <a:effectLst>
            <a:softEdge rad="127000"/>
          </a:effectLst>
        </p:spPr>
      </p:pic>
      <p:sp>
        <p:nvSpPr>
          <p:cNvPr id="13" name="TextBox 12"/>
          <p:cNvSpPr txBox="1"/>
          <p:nvPr/>
        </p:nvSpPr>
        <p:spPr>
          <a:xfrm>
            <a:off x="3132986" y="5334000"/>
            <a:ext cx="2658214" cy="923330"/>
          </a:xfrm>
          <a:prstGeom prst="rect">
            <a:avLst/>
          </a:prstGeom>
          <a:noFill/>
        </p:spPr>
        <p:txBody>
          <a:bodyPr wrap="square" rtlCol="0">
            <a:spAutoFit/>
          </a:bodyPr>
          <a:lstStyle/>
          <a:p>
            <a:r>
              <a:rPr lang="en-US" sz="1800" i="1" dirty="0" smtClean="0">
                <a:solidFill>
                  <a:schemeClr val="accent1">
                    <a:lumMod val="75000"/>
                  </a:schemeClr>
                </a:solidFill>
              </a:rPr>
              <a:t>Effective door sweeps alone can cut pest complaints by 65%.</a:t>
            </a:r>
            <a:endParaRPr lang="en-US" sz="1800" i="1" dirty="0">
              <a:solidFill>
                <a:schemeClr val="accent1">
                  <a:lumMod val="75000"/>
                </a:schemeClr>
              </a:solidFill>
            </a:endParaRPr>
          </a:p>
        </p:txBody>
      </p:sp>
    </p:spTree>
    <p:extLst>
      <p:ext uri="{BB962C8B-B14F-4D97-AF65-F5344CB8AC3E}">
        <p14:creationId xmlns:p14="http://schemas.microsoft.com/office/powerpoint/2010/main" val="42650225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Straight Connector 9"/>
          <p:cNvCxnSpPr/>
          <p:nvPr/>
        </p:nvCxnSpPr>
        <p:spPr>
          <a:xfrm>
            <a:off x="0" y="914400"/>
            <a:ext cx="8001000" cy="0"/>
          </a:xfrm>
          <a:prstGeom prst="line">
            <a:avLst/>
          </a:prstGeom>
          <a:ln w="57150">
            <a:solidFill>
              <a:srgbClr val="196333"/>
            </a:soli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11" name="Rectangle 1"/>
          <p:cNvSpPr>
            <a:spLocks noChangeArrowheads="1"/>
          </p:cNvSpPr>
          <p:nvPr/>
        </p:nvSpPr>
        <p:spPr bwMode="auto">
          <a:xfrm>
            <a:off x="0" y="6581001"/>
            <a:ext cx="9144000" cy="276999"/>
          </a:xfrm>
          <a:prstGeom prst="rect">
            <a:avLst/>
          </a:prstGeom>
          <a:solidFill>
            <a:srgbClr val="265636"/>
          </a:solid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lvl="0" fontAlgn="base">
              <a:spcBef>
                <a:spcPct val="0"/>
              </a:spcBef>
              <a:spcAft>
                <a:spcPct val="0"/>
              </a:spcAft>
            </a:pPr>
            <a:r>
              <a:rPr lang="en-US" sz="1200" i="1" dirty="0" smtClean="0">
                <a:solidFill>
                  <a:schemeClr val="bg1"/>
                </a:solidFill>
                <a:latin typeface="Times New Roman" pitchFamily="18" charset="0"/>
                <a:cs typeface="Times New Roman" pitchFamily="18" charset="0"/>
              </a:rPr>
              <a:t>Harnessing Marketplace Power to Improve Health, Environment and Economics</a:t>
            </a:r>
            <a:endParaRPr kumimoji="0" lang="en-US" sz="1200" i="1" u="none" strike="noStrike" cap="none" normalizeH="0" baseline="0" dirty="0" smtClean="0">
              <a:ln>
                <a:noFill/>
              </a:ln>
              <a:solidFill>
                <a:schemeClr val="bg1"/>
              </a:solidFill>
              <a:effectLst/>
              <a:latin typeface="Times New Roman" pitchFamily="18" charset="0"/>
              <a:cs typeface="Times New Roman" pitchFamily="18" charset="0"/>
            </a:endParaRPr>
          </a:p>
        </p:txBody>
      </p:sp>
      <p:sp>
        <p:nvSpPr>
          <p:cNvPr id="14" name="Rectangle 3"/>
          <p:cNvSpPr txBox="1">
            <a:spLocks noChangeArrowheads="1"/>
          </p:cNvSpPr>
          <p:nvPr/>
        </p:nvSpPr>
        <p:spPr>
          <a:xfrm>
            <a:off x="76200" y="1219200"/>
            <a:ext cx="8763000" cy="5410200"/>
          </a:xfrm>
          <a:prstGeom prst="rect">
            <a:avLst/>
          </a:prstGeom>
        </p:spPr>
        <p:txBody>
          <a:bodyPr vert="horz" lIns="91440" tIns="45720" rIns="91440" bIns="45720" rtlCol="0">
            <a:normAutofit/>
          </a:bodyPr>
          <a:lstStyle/>
          <a:p>
            <a:pPr marL="0" marR="0" lvl="0" indent="0" algn="l" defTabSz="914400" rtl="0" eaLnBrk="1" fontAlgn="auto" latinLnBrk="0" hangingPunct="1">
              <a:lnSpc>
                <a:spcPct val="100000"/>
              </a:lnSpc>
              <a:spcBef>
                <a:spcPct val="20000"/>
              </a:spcBef>
              <a:spcAft>
                <a:spcPts val="0"/>
              </a:spcAft>
              <a:buClrTx/>
              <a:buSzTx/>
              <a:buFontTx/>
              <a:buNone/>
              <a:tabLst/>
              <a:defRPr/>
            </a:pPr>
            <a:endParaRPr kumimoji="0" lang="en-US" sz="1800" b="0" i="0" u="none" strike="noStrike" kern="1200" cap="none" spc="0" normalizeH="0" baseline="0" noProof="0" dirty="0" smtClean="0">
              <a:ln>
                <a:noFill/>
              </a:ln>
              <a:solidFill>
                <a:schemeClr val="tx1"/>
              </a:solidFill>
              <a:effectLst/>
              <a:uLnTx/>
              <a:uFillTx/>
              <a:latin typeface="+mn-lt"/>
              <a:ea typeface="+mn-ea"/>
              <a:cs typeface="+mn-cs"/>
            </a:endParaRPr>
          </a:p>
        </p:txBody>
      </p:sp>
      <p:sp>
        <p:nvSpPr>
          <p:cNvPr id="2" name="TextBox 1"/>
          <p:cNvSpPr txBox="1"/>
          <p:nvPr/>
        </p:nvSpPr>
        <p:spPr>
          <a:xfrm>
            <a:off x="2057400" y="2306122"/>
            <a:ext cx="5131213" cy="2646878"/>
          </a:xfrm>
          <a:prstGeom prst="rect">
            <a:avLst/>
          </a:prstGeom>
          <a:noFill/>
        </p:spPr>
        <p:txBody>
          <a:bodyPr wrap="none" rtlCol="0">
            <a:spAutoFit/>
          </a:bodyPr>
          <a:lstStyle/>
          <a:p>
            <a:r>
              <a:rPr lang="en-US" sz="16600" dirty="0" smtClean="0"/>
              <a:t>How?</a:t>
            </a:r>
            <a:endParaRPr lang="en-US" sz="16600" dirty="0"/>
          </a:p>
        </p:txBody>
      </p:sp>
    </p:spTree>
    <p:extLst>
      <p:ext uri="{BB962C8B-B14F-4D97-AF65-F5344CB8AC3E}">
        <p14:creationId xmlns:p14="http://schemas.microsoft.com/office/powerpoint/2010/main" val="34007642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Straight Connector 9"/>
          <p:cNvCxnSpPr/>
          <p:nvPr/>
        </p:nvCxnSpPr>
        <p:spPr>
          <a:xfrm>
            <a:off x="0" y="914400"/>
            <a:ext cx="8001000" cy="0"/>
          </a:xfrm>
          <a:prstGeom prst="line">
            <a:avLst/>
          </a:prstGeom>
          <a:ln w="57150">
            <a:solidFill>
              <a:srgbClr val="196333"/>
            </a:soli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11" name="Rectangle 1"/>
          <p:cNvSpPr>
            <a:spLocks noChangeArrowheads="1"/>
          </p:cNvSpPr>
          <p:nvPr/>
        </p:nvSpPr>
        <p:spPr bwMode="auto">
          <a:xfrm>
            <a:off x="0" y="6581001"/>
            <a:ext cx="9144000" cy="276999"/>
          </a:xfrm>
          <a:prstGeom prst="rect">
            <a:avLst/>
          </a:prstGeom>
          <a:solidFill>
            <a:srgbClr val="265636"/>
          </a:solid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lvl="0" fontAlgn="base">
              <a:spcBef>
                <a:spcPct val="0"/>
              </a:spcBef>
              <a:spcAft>
                <a:spcPct val="0"/>
              </a:spcAft>
            </a:pPr>
            <a:r>
              <a:rPr lang="en-US" sz="1200" i="1" dirty="0" smtClean="0">
                <a:solidFill>
                  <a:schemeClr val="bg1"/>
                </a:solidFill>
                <a:latin typeface="Times New Roman" pitchFamily="18" charset="0"/>
                <a:cs typeface="Times New Roman" pitchFamily="18" charset="0"/>
              </a:rPr>
              <a:t>Harnessing Marketplace Power to Improve Health, Environment and Economics</a:t>
            </a:r>
            <a:endParaRPr kumimoji="0" lang="en-US" sz="1200" i="1" u="none" strike="noStrike" cap="none" normalizeH="0" baseline="0" dirty="0" smtClean="0">
              <a:ln>
                <a:noFill/>
              </a:ln>
              <a:solidFill>
                <a:schemeClr val="bg1"/>
              </a:solidFill>
              <a:effectLst/>
              <a:latin typeface="Times New Roman" pitchFamily="18" charset="0"/>
              <a:cs typeface="Times New Roman" pitchFamily="18" charset="0"/>
            </a:endParaRPr>
          </a:p>
        </p:txBody>
      </p:sp>
      <p:sp>
        <p:nvSpPr>
          <p:cNvPr id="14" name="Rectangle 3"/>
          <p:cNvSpPr txBox="1">
            <a:spLocks noChangeArrowheads="1"/>
          </p:cNvSpPr>
          <p:nvPr/>
        </p:nvSpPr>
        <p:spPr>
          <a:xfrm>
            <a:off x="76200" y="1219200"/>
            <a:ext cx="8763000" cy="5410200"/>
          </a:xfrm>
          <a:prstGeom prst="rect">
            <a:avLst/>
          </a:prstGeom>
        </p:spPr>
        <p:txBody>
          <a:bodyPr vert="horz" lIns="91440" tIns="45720" rIns="91440" bIns="45720" rtlCol="0">
            <a:normAutofit/>
          </a:bodyPr>
          <a:lstStyle/>
          <a:p>
            <a:pPr marL="0" marR="0" lvl="0" indent="0" algn="l" defTabSz="914400" rtl="0" eaLnBrk="1" fontAlgn="auto" latinLnBrk="0" hangingPunct="1">
              <a:lnSpc>
                <a:spcPct val="100000"/>
              </a:lnSpc>
              <a:spcBef>
                <a:spcPct val="20000"/>
              </a:spcBef>
              <a:spcAft>
                <a:spcPts val="0"/>
              </a:spcAft>
              <a:buClrTx/>
              <a:buSzTx/>
              <a:buFontTx/>
              <a:buNone/>
              <a:tabLst/>
              <a:defRPr/>
            </a:pPr>
            <a:endParaRPr kumimoji="0" lang="en-US" sz="1800" b="0" i="0" u="none" strike="noStrike" kern="1200" cap="none" spc="0" normalizeH="0" baseline="0" noProof="0" dirty="0" smtClean="0">
              <a:ln>
                <a:noFill/>
              </a:ln>
              <a:solidFill>
                <a:schemeClr val="tx1"/>
              </a:solidFill>
              <a:effectLst/>
              <a:uLnTx/>
              <a:uFillTx/>
              <a:latin typeface="+mn-lt"/>
              <a:ea typeface="+mn-ea"/>
              <a:cs typeface="+mn-cs"/>
            </a:endParaRPr>
          </a:p>
        </p:txBody>
      </p:sp>
      <p:sp>
        <p:nvSpPr>
          <p:cNvPr id="9" name="Content Placeholder 9"/>
          <p:cNvSpPr>
            <a:spLocks noGrp="1"/>
          </p:cNvSpPr>
          <p:nvPr>
            <p:ph sz="quarter" idx="4294967295"/>
          </p:nvPr>
        </p:nvSpPr>
        <p:spPr>
          <a:xfrm>
            <a:off x="5257800" y="5201884"/>
            <a:ext cx="3429000" cy="609600"/>
          </a:xfrm>
          <a:prstGeom prst="rect">
            <a:avLst/>
          </a:prstGeom>
        </p:spPr>
        <p:txBody>
          <a:bodyPr>
            <a:normAutofit fontScale="92500" lnSpcReduction="10000"/>
          </a:bodyPr>
          <a:lstStyle/>
          <a:p>
            <a:pPr eaLnBrk="1" hangingPunct="1">
              <a:buFontTx/>
              <a:buNone/>
            </a:pPr>
            <a:r>
              <a:rPr lang="en-US" sz="4000" b="1" dirty="0" smtClean="0">
                <a:solidFill>
                  <a:schemeClr val="bg1"/>
                </a:solidFill>
              </a:rPr>
              <a:t>I do more IPM!</a:t>
            </a:r>
            <a:endParaRPr lang="en-US" b="1" dirty="0" smtClean="0">
              <a:solidFill>
                <a:schemeClr val="bg1"/>
              </a:solidFill>
            </a:endParaRPr>
          </a:p>
        </p:txBody>
      </p:sp>
      <p:sp>
        <p:nvSpPr>
          <p:cNvPr id="12" name="Content Placeholder 9"/>
          <p:cNvSpPr>
            <a:spLocks noGrp="1"/>
          </p:cNvSpPr>
          <p:nvPr>
            <p:ph sz="quarter" idx="4294967295"/>
          </p:nvPr>
        </p:nvSpPr>
        <p:spPr>
          <a:xfrm>
            <a:off x="1080448" y="5278084"/>
            <a:ext cx="2438400" cy="609600"/>
          </a:xfrm>
          <a:prstGeom prst="rect">
            <a:avLst/>
          </a:prstGeom>
        </p:spPr>
        <p:txBody>
          <a:bodyPr>
            <a:normAutofit fontScale="92500" lnSpcReduction="10000"/>
          </a:bodyPr>
          <a:lstStyle/>
          <a:p>
            <a:pPr eaLnBrk="1" hangingPunct="1">
              <a:buFontTx/>
              <a:buNone/>
            </a:pPr>
            <a:r>
              <a:rPr lang="en-US" sz="4000" b="1" dirty="0" smtClean="0">
                <a:solidFill>
                  <a:schemeClr val="bg1"/>
                </a:solidFill>
              </a:rPr>
              <a:t>I do IPM!</a:t>
            </a:r>
            <a:endParaRPr lang="en-US" b="1" dirty="0" smtClean="0">
              <a:solidFill>
                <a:schemeClr val="bg1"/>
              </a:solidFill>
            </a:endParaRPr>
          </a:p>
        </p:txBody>
      </p:sp>
      <p:sp>
        <p:nvSpPr>
          <p:cNvPr id="2" name="Title 1"/>
          <p:cNvSpPr>
            <a:spLocks noGrp="1"/>
          </p:cNvSpPr>
          <p:nvPr>
            <p:ph type="ctrTitle"/>
          </p:nvPr>
        </p:nvSpPr>
        <p:spPr/>
        <p:txBody>
          <a:bodyPr/>
          <a:lstStyle/>
          <a:p>
            <a:r>
              <a:rPr lang="en-US" dirty="0" smtClean="0"/>
              <a:t>An Ounce of Prevention…</a:t>
            </a:r>
            <a:endParaRPr lang="en-US" dirty="0"/>
          </a:p>
        </p:txBody>
      </p:sp>
      <p:pic>
        <p:nvPicPr>
          <p:cNvPr id="13" name="Picture 4" descr="IMGP0813"/>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a:xfrm>
            <a:off x="4648200" y="1295400"/>
            <a:ext cx="4406900" cy="3305175"/>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15" name="Picture 6" descr="IMGP0837"/>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a:xfrm>
            <a:off x="88900" y="1295400"/>
            <a:ext cx="4406900" cy="3305175"/>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16" name="Text Box 8"/>
          <p:cNvSpPr txBox="1">
            <a:spLocks noChangeArrowheads="1"/>
          </p:cNvSpPr>
          <p:nvPr/>
        </p:nvSpPr>
        <p:spPr bwMode="auto">
          <a:xfrm>
            <a:off x="1143000" y="4775200"/>
            <a:ext cx="3260829"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2400" b="1" dirty="0"/>
              <a:t>No roosting site here</a:t>
            </a:r>
          </a:p>
        </p:txBody>
      </p:sp>
      <p:sp>
        <p:nvSpPr>
          <p:cNvPr id="17" name="Text Box 9"/>
          <p:cNvSpPr txBox="1">
            <a:spLocks noChangeArrowheads="1"/>
          </p:cNvSpPr>
          <p:nvPr/>
        </p:nvSpPr>
        <p:spPr bwMode="auto">
          <a:xfrm>
            <a:off x="5257800" y="4800600"/>
            <a:ext cx="2084225"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2400" b="1" dirty="0"/>
              <a:t>Bird Heaven!</a:t>
            </a:r>
          </a:p>
        </p:txBody>
      </p:sp>
      <p:sp>
        <p:nvSpPr>
          <p:cNvPr id="22" name="Text Box 8"/>
          <p:cNvSpPr txBox="1">
            <a:spLocks noChangeArrowheads="1"/>
          </p:cNvSpPr>
          <p:nvPr/>
        </p:nvSpPr>
        <p:spPr bwMode="auto">
          <a:xfrm>
            <a:off x="457200" y="5257800"/>
            <a:ext cx="8382000" cy="12003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en-US" altLang="en-US" sz="2400" b="1" dirty="0" smtClean="0"/>
              <a:t>The school on the right spent $10,000 shortly after construction on bird netting.  Netting was ineffective due to corrugations in the metal roofing.  Birds were using the netting to support nests!</a:t>
            </a:r>
            <a:endParaRPr lang="en-US" altLang="en-US" sz="2400" b="1" dirty="0"/>
          </a:p>
        </p:txBody>
      </p:sp>
    </p:spTree>
    <p:extLst>
      <p:ext uri="{BB962C8B-B14F-4D97-AF65-F5344CB8AC3E}">
        <p14:creationId xmlns:p14="http://schemas.microsoft.com/office/powerpoint/2010/main" val="19268525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5"/>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build="p"/>
      <p:bldP spid="16"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Straight Connector 9"/>
          <p:cNvCxnSpPr/>
          <p:nvPr/>
        </p:nvCxnSpPr>
        <p:spPr>
          <a:xfrm>
            <a:off x="0" y="914400"/>
            <a:ext cx="8001000" cy="0"/>
          </a:xfrm>
          <a:prstGeom prst="line">
            <a:avLst/>
          </a:prstGeom>
          <a:ln w="57150">
            <a:solidFill>
              <a:srgbClr val="196333"/>
            </a:soli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11" name="Rectangle 1"/>
          <p:cNvSpPr>
            <a:spLocks noChangeArrowheads="1"/>
          </p:cNvSpPr>
          <p:nvPr/>
        </p:nvSpPr>
        <p:spPr bwMode="auto">
          <a:xfrm>
            <a:off x="0" y="6581001"/>
            <a:ext cx="9144000" cy="276999"/>
          </a:xfrm>
          <a:prstGeom prst="rect">
            <a:avLst/>
          </a:prstGeom>
          <a:solidFill>
            <a:srgbClr val="265636"/>
          </a:solid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lvl="0" fontAlgn="base">
              <a:spcBef>
                <a:spcPct val="0"/>
              </a:spcBef>
              <a:spcAft>
                <a:spcPct val="0"/>
              </a:spcAft>
            </a:pPr>
            <a:r>
              <a:rPr lang="en-US" sz="1200" i="1" dirty="0" smtClean="0">
                <a:solidFill>
                  <a:schemeClr val="bg1"/>
                </a:solidFill>
                <a:latin typeface="Times New Roman" pitchFamily="18" charset="0"/>
                <a:cs typeface="Times New Roman" pitchFamily="18" charset="0"/>
              </a:rPr>
              <a:t>Harnessing Marketplace Power to Improve Health, Environment and Economics</a:t>
            </a:r>
            <a:endParaRPr kumimoji="0" lang="en-US" sz="1200" i="1" u="none" strike="noStrike" cap="none" normalizeH="0" baseline="0" dirty="0" smtClean="0">
              <a:ln>
                <a:noFill/>
              </a:ln>
              <a:solidFill>
                <a:schemeClr val="bg1"/>
              </a:solidFill>
              <a:effectLst/>
              <a:latin typeface="Times New Roman" pitchFamily="18" charset="0"/>
              <a:cs typeface="Times New Roman" pitchFamily="18" charset="0"/>
            </a:endParaRPr>
          </a:p>
        </p:txBody>
      </p:sp>
      <p:sp>
        <p:nvSpPr>
          <p:cNvPr id="14" name="Rectangle 3"/>
          <p:cNvSpPr txBox="1">
            <a:spLocks noChangeArrowheads="1"/>
          </p:cNvSpPr>
          <p:nvPr/>
        </p:nvSpPr>
        <p:spPr>
          <a:xfrm>
            <a:off x="76200" y="1219200"/>
            <a:ext cx="8763000" cy="5410200"/>
          </a:xfrm>
          <a:prstGeom prst="rect">
            <a:avLst/>
          </a:prstGeom>
        </p:spPr>
        <p:txBody>
          <a:bodyPr vert="horz" lIns="91440" tIns="45720" rIns="91440" bIns="45720" rtlCol="0">
            <a:normAutofit/>
          </a:bodyPr>
          <a:lstStyle/>
          <a:p>
            <a:pPr marL="0" marR="0" lvl="0" indent="0" algn="l" defTabSz="914400" rtl="0" eaLnBrk="1" fontAlgn="auto" latinLnBrk="0" hangingPunct="1">
              <a:lnSpc>
                <a:spcPct val="100000"/>
              </a:lnSpc>
              <a:spcBef>
                <a:spcPct val="20000"/>
              </a:spcBef>
              <a:spcAft>
                <a:spcPts val="0"/>
              </a:spcAft>
              <a:buClrTx/>
              <a:buSzTx/>
              <a:buFontTx/>
              <a:buNone/>
              <a:tabLst/>
              <a:defRPr/>
            </a:pPr>
            <a:endParaRPr kumimoji="0" lang="en-US" sz="1800" b="0" i="0" u="none" strike="noStrike" kern="1200" cap="none" spc="0" normalizeH="0" baseline="0" noProof="0" dirty="0" smtClean="0">
              <a:ln>
                <a:noFill/>
              </a:ln>
              <a:solidFill>
                <a:schemeClr val="tx1"/>
              </a:solidFill>
              <a:effectLst/>
              <a:uLnTx/>
              <a:uFillTx/>
              <a:latin typeface="+mn-lt"/>
              <a:ea typeface="+mn-ea"/>
              <a:cs typeface="+mn-cs"/>
            </a:endParaRPr>
          </a:p>
        </p:txBody>
      </p:sp>
      <p:sp>
        <p:nvSpPr>
          <p:cNvPr id="9" name="Content Placeholder 9"/>
          <p:cNvSpPr>
            <a:spLocks noGrp="1"/>
          </p:cNvSpPr>
          <p:nvPr>
            <p:ph sz="quarter" idx="4294967295"/>
          </p:nvPr>
        </p:nvSpPr>
        <p:spPr>
          <a:xfrm>
            <a:off x="5257800" y="5201884"/>
            <a:ext cx="3429000" cy="609600"/>
          </a:xfrm>
          <a:prstGeom prst="rect">
            <a:avLst/>
          </a:prstGeom>
        </p:spPr>
        <p:txBody>
          <a:bodyPr>
            <a:normAutofit fontScale="92500" lnSpcReduction="10000"/>
          </a:bodyPr>
          <a:lstStyle/>
          <a:p>
            <a:pPr eaLnBrk="1" hangingPunct="1">
              <a:buFontTx/>
              <a:buNone/>
            </a:pPr>
            <a:r>
              <a:rPr lang="en-US" sz="4000" b="1" dirty="0" smtClean="0">
                <a:solidFill>
                  <a:schemeClr val="bg1"/>
                </a:solidFill>
              </a:rPr>
              <a:t>I do more IPM!</a:t>
            </a:r>
            <a:endParaRPr lang="en-US" b="1" dirty="0" smtClean="0">
              <a:solidFill>
                <a:schemeClr val="bg1"/>
              </a:solidFill>
            </a:endParaRPr>
          </a:p>
        </p:txBody>
      </p:sp>
      <p:sp>
        <p:nvSpPr>
          <p:cNvPr id="12" name="Content Placeholder 9"/>
          <p:cNvSpPr>
            <a:spLocks noGrp="1"/>
          </p:cNvSpPr>
          <p:nvPr>
            <p:ph sz="quarter" idx="4294967295"/>
          </p:nvPr>
        </p:nvSpPr>
        <p:spPr>
          <a:xfrm>
            <a:off x="1080448" y="5278084"/>
            <a:ext cx="2438400" cy="609600"/>
          </a:xfrm>
          <a:prstGeom prst="rect">
            <a:avLst/>
          </a:prstGeom>
        </p:spPr>
        <p:txBody>
          <a:bodyPr>
            <a:normAutofit fontScale="92500" lnSpcReduction="10000"/>
          </a:bodyPr>
          <a:lstStyle/>
          <a:p>
            <a:pPr eaLnBrk="1" hangingPunct="1">
              <a:buFontTx/>
              <a:buNone/>
            </a:pPr>
            <a:r>
              <a:rPr lang="en-US" sz="4000" b="1" dirty="0" smtClean="0">
                <a:solidFill>
                  <a:schemeClr val="bg1"/>
                </a:solidFill>
              </a:rPr>
              <a:t>I do IPM!</a:t>
            </a:r>
            <a:endParaRPr lang="en-US" b="1" dirty="0" smtClean="0">
              <a:solidFill>
                <a:schemeClr val="bg1"/>
              </a:solidFill>
            </a:endParaRPr>
          </a:p>
        </p:txBody>
      </p:sp>
      <p:sp>
        <p:nvSpPr>
          <p:cNvPr id="2" name="Title 1"/>
          <p:cNvSpPr>
            <a:spLocks noGrp="1"/>
          </p:cNvSpPr>
          <p:nvPr>
            <p:ph type="ctrTitle"/>
          </p:nvPr>
        </p:nvSpPr>
        <p:spPr/>
        <p:txBody>
          <a:bodyPr/>
          <a:lstStyle/>
          <a:p>
            <a:r>
              <a:rPr lang="en-US" dirty="0" smtClean="0"/>
              <a:t>An Ounce of Prevention…</a:t>
            </a:r>
            <a:endParaRPr lang="en-US" dirty="0"/>
          </a:p>
        </p:txBody>
      </p:sp>
      <p:pic>
        <p:nvPicPr>
          <p:cNvPr id="4" name="Picture 3"/>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rot="16200000">
            <a:off x="1626240" y="1802761"/>
            <a:ext cx="5278085" cy="3958564"/>
          </a:xfrm>
          <a:prstGeom prst="rect">
            <a:avLst/>
          </a:prstGeom>
        </p:spPr>
      </p:pic>
    </p:spTree>
    <p:extLst>
      <p:ext uri="{BB962C8B-B14F-4D97-AF65-F5344CB8AC3E}">
        <p14:creationId xmlns:p14="http://schemas.microsoft.com/office/powerpoint/2010/main" val="30557343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0" y="286101"/>
            <a:ext cx="630050" cy="565237"/>
          </a:xfrm>
          <a:prstGeom prst="rect">
            <a:avLst/>
          </a:prstGeom>
        </p:spPr>
      </p:pic>
      <p:sp>
        <p:nvSpPr>
          <p:cNvPr id="2" name="Title 1"/>
          <p:cNvSpPr>
            <a:spLocks noGrp="1"/>
          </p:cNvSpPr>
          <p:nvPr>
            <p:ph type="title"/>
          </p:nvPr>
        </p:nvSpPr>
        <p:spPr>
          <a:xfrm>
            <a:off x="586760" y="152400"/>
            <a:ext cx="6181745" cy="615043"/>
          </a:xfrm>
        </p:spPr>
        <p:txBody>
          <a:bodyPr>
            <a:noAutofit/>
          </a:bodyPr>
          <a:lstStyle/>
          <a:p>
            <a:r>
              <a:rPr lang="en-US" sz="2400" b="1" i="1" dirty="0" smtClean="0"/>
              <a:t>Leveraging marketplace power to improve health, environment and economics</a:t>
            </a:r>
            <a:endParaRPr lang="en-US" sz="2400" b="1" i="1" dirty="0"/>
          </a:p>
        </p:txBody>
      </p:sp>
      <p:sp>
        <p:nvSpPr>
          <p:cNvPr id="4" name="Footer Placeholder 3"/>
          <p:cNvSpPr>
            <a:spLocks noGrp="1"/>
          </p:cNvSpPr>
          <p:nvPr>
            <p:ph type="ftr" sz="quarter" idx="11"/>
          </p:nvPr>
        </p:nvSpPr>
        <p:spPr/>
        <p:txBody>
          <a:bodyPr/>
          <a:lstStyle/>
          <a:p>
            <a:pPr algn="l"/>
            <a:r>
              <a:rPr lang="en-US" dirty="0" smtClean="0">
                <a:solidFill>
                  <a:prstClr val="white"/>
                </a:solidFill>
              </a:rPr>
              <a:t>www.ipminstitute.org</a:t>
            </a:r>
            <a:endParaRPr lang="en-US" dirty="0">
              <a:solidFill>
                <a:prstClr val="white"/>
              </a:solidFill>
            </a:endParaRPr>
          </a:p>
        </p:txBody>
      </p:sp>
      <p:sp>
        <p:nvSpPr>
          <p:cNvPr id="5" name="Slide Number Placeholder 4"/>
          <p:cNvSpPr>
            <a:spLocks noGrp="1"/>
          </p:cNvSpPr>
          <p:nvPr>
            <p:ph type="sldNum" sz="quarter" idx="12"/>
          </p:nvPr>
        </p:nvSpPr>
        <p:spPr/>
        <p:txBody>
          <a:bodyPr/>
          <a:lstStyle/>
          <a:p>
            <a:fld id="{6BDCFC64-AE6D-4446-895C-034AFC91C916}" type="slidenum">
              <a:rPr lang="en-US" smtClean="0">
                <a:solidFill>
                  <a:prstClr val="white"/>
                </a:solidFill>
              </a:rPr>
              <a:pPr/>
              <a:t>2</a:t>
            </a:fld>
            <a:endParaRPr lang="en-US">
              <a:solidFill>
                <a:prstClr val="white"/>
              </a:solidFill>
            </a:endParaRPr>
          </a:p>
        </p:txBody>
      </p:sp>
      <p:pic>
        <p:nvPicPr>
          <p:cNvPr id="11" name="Picture 10"/>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5145984" y="5388258"/>
            <a:ext cx="3921815" cy="631542"/>
          </a:xfrm>
          <a:prstGeom prst="rect">
            <a:avLst/>
          </a:prstGeom>
        </p:spPr>
      </p:pic>
      <p:pic>
        <p:nvPicPr>
          <p:cNvPr id="16" name="Picture 26"/>
          <p:cNvPicPr>
            <a:picLocks noChangeAspect="1" noChangeArrowheads="1"/>
          </p:cNvPicPr>
          <p:nvPr/>
        </p:nvPicPr>
        <p:blipFill>
          <a:blip r:embed="rId5" cstate="print"/>
          <a:srcRect/>
          <a:stretch>
            <a:fillRect/>
          </a:stretch>
        </p:blipFill>
        <p:spPr bwMode="auto">
          <a:xfrm>
            <a:off x="315025" y="1237596"/>
            <a:ext cx="1143000" cy="1177925"/>
          </a:xfrm>
          <a:prstGeom prst="rect">
            <a:avLst/>
          </a:prstGeom>
          <a:noFill/>
          <a:ln w="9525">
            <a:noFill/>
            <a:miter lim="800000"/>
            <a:headEnd/>
            <a:tailEnd/>
          </a:ln>
        </p:spPr>
      </p:pic>
      <p:grpSp>
        <p:nvGrpSpPr>
          <p:cNvPr id="18" name="Group 8"/>
          <p:cNvGrpSpPr>
            <a:grpSpLocks/>
          </p:cNvGrpSpPr>
          <p:nvPr/>
        </p:nvGrpSpPr>
        <p:grpSpPr bwMode="auto">
          <a:xfrm>
            <a:off x="141510" y="4261764"/>
            <a:ext cx="2819400" cy="2133600"/>
            <a:chOff x="448" y="108"/>
            <a:chExt cx="4817" cy="4119"/>
          </a:xfrm>
        </p:grpSpPr>
        <p:pic>
          <p:nvPicPr>
            <p:cNvPr id="19" name="Picture 9" descr="Pauls Map"/>
            <p:cNvPicPr preferRelativeResize="0">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448" y="108"/>
              <a:ext cx="4817" cy="4119"/>
            </a:xfrm>
            <a:prstGeom prst="rect">
              <a:avLst/>
            </a:prstGeom>
            <a:noFill/>
            <a:ln w="25400">
              <a:solidFill>
                <a:schemeClr val="bg1"/>
              </a:solidFill>
              <a:miter lim="800000"/>
              <a:headEnd/>
              <a:tailEnd/>
            </a:ln>
          </p:spPr>
        </p:pic>
        <p:sp>
          <p:nvSpPr>
            <p:cNvPr id="20" name="Rectangle 10"/>
            <p:cNvSpPr>
              <a:spLocks noChangeArrowheads="1"/>
            </p:cNvSpPr>
            <p:nvPr/>
          </p:nvSpPr>
          <p:spPr bwMode="auto">
            <a:xfrm>
              <a:off x="1601" y="1656"/>
              <a:ext cx="3013" cy="1983"/>
            </a:xfrm>
            <a:prstGeom prst="rect">
              <a:avLst/>
            </a:prstGeom>
            <a:solidFill>
              <a:srgbClr val="C0C0C0">
                <a:alpha val="50195"/>
              </a:srgbClr>
            </a:solidFill>
            <a:ln w="25400">
              <a:solidFill>
                <a:schemeClr val="bg1"/>
              </a:solidFill>
              <a:miter lim="800000"/>
              <a:headEnd/>
              <a:tailEnd/>
            </a:ln>
          </p:spPr>
          <p:txBody>
            <a:bodyPr wrap="none" anchor="ctr"/>
            <a:lstStyle/>
            <a:p>
              <a:pPr fontAlgn="base">
                <a:spcBef>
                  <a:spcPct val="0"/>
                </a:spcBef>
                <a:spcAft>
                  <a:spcPct val="0"/>
                </a:spcAft>
              </a:pPr>
              <a:endParaRPr lang="en-US" dirty="0">
                <a:solidFill>
                  <a:srgbClr val="000000"/>
                </a:solidFill>
                <a:ea typeface="Arial Unicode MS" pitchFamily="34" charset="-128"/>
                <a:cs typeface="Arial Unicode MS" pitchFamily="34" charset="-128"/>
              </a:endParaRPr>
            </a:p>
          </p:txBody>
        </p:sp>
        <p:sp>
          <p:nvSpPr>
            <p:cNvPr id="21" name="Rectangle 11"/>
            <p:cNvSpPr>
              <a:spLocks noChangeArrowheads="1"/>
            </p:cNvSpPr>
            <p:nvPr/>
          </p:nvSpPr>
          <p:spPr bwMode="auto">
            <a:xfrm>
              <a:off x="1620" y="2756"/>
              <a:ext cx="2994" cy="294"/>
            </a:xfrm>
            <a:prstGeom prst="rect">
              <a:avLst/>
            </a:prstGeom>
            <a:noFill/>
            <a:ln w="25400">
              <a:solidFill>
                <a:schemeClr val="bg1"/>
              </a:solidFill>
              <a:miter lim="800000"/>
              <a:headEnd/>
              <a:tailEnd/>
            </a:ln>
          </p:spPr>
          <p:txBody>
            <a:bodyPr wrap="none" anchor="ctr"/>
            <a:lstStyle/>
            <a:p>
              <a:pPr fontAlgn="base">
                <a:spcBef>
                  <a:spcPct val="0"/>
                </a:spcBef>
                <a:spcAft>
                  <a:spcPct val="0"/>
                </a:spcAft>
              </a:pPr>
              <a:endParaRPr lang="en-US" dirty="0">
                <a:solidFill>
                  <a:srgbClr val="000000"/>
                </a:solidFill>
                <a:ea typeface="Arial Unicode MS" pitchFamily="34" charset="-128"/>
                <a:cs typeface="Arial Unicode MS" pitchFamily="34" charset="-128"/>
              </a:endParaRPr>
            </a:p>
          </p:txBody>
        </p:sp>
        <p:sp>
          <p:nvSpPr>
            <p:cNvPr id="22" name="Rectangle 12"/>
            <p:cNvSpPr>
              <a:spLocks noChangeArrowheads="1"/>
            </p:cNvSpPr>
            <p:nvPr/>
          </p:nvSpPr>
          <p:spPr bwMode="auto">
            <a:xfrm>
              <a:off x="1620" y="2462"/>
              <a:ext cx="2994" cy="294"/>
            </a:xfrm>
            <a:prstGeom prst="rect">
              <a:avLst/>
            </a:prstGeom>
            <a:solidFill>
              <a:schemeClr val="accent1">
                <a:alpha val="50195"/>
              </a:schemeClr>
            </a:solidFill>
            <a:ln w="25400">
              <a:solidFill>
                <a:schemeClr val="bg1"/>
              </a:solidFill>
              <a:miter lim="800000"/>
              <a:headEnd/>
              <a:tailEnd/>
            </a:ln>
          </p:spPr>
          <p:txBody>
            <a:bodyPr wrap="none" anchor="ctr"/>
            <a:lstStyle/>
            <a:p>
              <a:pPr fontAlgn="base">
                <a:spcBef>
                  <a:spcPct val="0"/>
                </a:spcBef>
                <a:spcAft>
                  <a:spcPct val="0"/>
                </a:spcAft>
              </a:pPr>
              <a:endParaRPr lang="en-US" dirty="0">
                <a:solidFill>
                  <a:srgbClr val="000000"/>
                </a:solidFill>
                <a:ea typeface="Arial Unicode MS" pitchFamily="34" charset="-128"/>
                <a:cs typeface="Arial Unicode MS" pitchFamily="34" charset="-128"/>
              </a:endParaRPr>
            </a:p>
          </p:txBody>
        </p:sp>
        <p:sp>
          <p:nvSpPr>
            <p:cNvPr id="23" name="Rectangle 13"/>
            <p:cNvSpPr>
              <a:spLocks noChangeArrowheads="1"/>
            </p:cNvSpPr>
            <p:nvPr/>
          </p:nvSpPr>
          <p:spPr bwMode="auto">
            <a:xfrm>
              <a:off x="1620" y="2167"/>
              <a:ext cx="2994" cy="294"/>
            </a:xfrm>
            <a:prstGeom prst="rect">
              <a:avLst/>
            </a:prstGeom>
            <a:noFill/>
            <a:ln w="25400">
              <a:solidFill>
                <a:schemeClr val="bg1"/>
              </a:solidFill>
              <a:miter lim="800000"/>
              <a:headEnd/>
              <a:tailEnd/>
            </a:ln>
          </p:spPr>
          <p:txBody>
            <a:bodyPr wrap="none" anchor="ctr"/>
            <a:lstStyle/>
            <a:p>
              <a:pPr fontAlgn="base">
                <a:spcBef>
                  <a:spcPct val="0"/>
                </a:spcBef>
                <a:spcAft>
                  <a:spcPct val="0"/>
                </a:spcAft>
              </a:pPr>
              <a:endParaRPr lang="en-US" dirty="0">
                <a:solidFill>
                  <a:srgbClr val="000000"/>
                </a:solidFill>
                <a:ea typeface="Arial Unicode MS" pitchFamily="34" charset="-128"/>
                <a:cs typeface="Arial Unicode MS" pitchFamily="34" charset="-128"/>
              </a:endParaRPr>
            </a:p>
          </p:txBody>
        </p:sp>
        <p:sp>
          <p:nvSpPr>
            <p:cNvPr id="24" name="AutoShape 14"/>
            <p:cNvSpPr>
              <a:spLocks/>
            </p:cNvSpPr>
            <p:nvPr/>
          </p:nvSpPr>
          <p:spPr bwMode="auto">
            <a:xfrm>
              <a:off x="2561" y="991"/>
              <a:ext cx="2303" cy="374"/>
            </a:xfrm>
            <a:prstGeom prst="borderCallout1">
              <a:avLst>
                <a:gd name="adj1" fmla="val 14486"/>
                <a:gd name="adj2" fmla="val -2778"/>
                <a:gd name="adj3" fmla="val 431398"/>
                <a:gd name="adj4" fmla="val -16255"/>
              </a:avLst>
            </a:prstGeom>
            <a:solidFill>
              <a:schemeClr val="accent1"/>
            </a:solidFill>
            <a:ln w="25400">
              <a:solidFill>
                <a:schemeClr val="bg1"/>
              </a:solidFill>
              <a:miter lim="800000"/>
              <a:headEnd/>
              <a:tailEnd/>
            </a:ln>
          </p:spPr>
          <p:txBody>
            <a:bodyPr/>
            <a:lstStyle/>
            <a:p>
              <a:pPr algn="ctr" fontAlgn="base">
                <a:spcBef>
                  <a:spcPct val="0"/>
                </a:spcBef>
                <a:spcAft>
                  <a:spcPct val="0"/>
                </a:spcAft>
              </a:pPr>
              <a:r>
                <a:rPr lang="en-US" sz="800" dirty="0">
                  <a:solidFill>
                    <a:srgbClr val="000000"/>
                  </a:solidFill>
                  <a:ea typeface="Arial Unicode MS" pitchFamily="34" charset="-128"/>
                  <a:cs typeface="Arial Unicode MS" pitchFamily="34" charset="-128"/>
                </a:rPr>
                <a:t>Check Strip</a:t>
              </a:r>
              <a:endParaRPr lang="en-US" sz="500" dirty="0">
                <a:solidFill>
                  <a:srgbClr val="000000"/>
                </a:solidFill>
                <a:ea typeface="Arial Unicode MS" pitchFamily="34" charset="-128"/>
                <a:cs typeface="Arial Unicode MS" pitchFamily="34" charset="-128"/>
              </a:endParaRPr>
            </a:p>
          </p:txBody>
        </p:sp>
        <p:sp>
          <p:nvSpPr>
            <p:cNvPr id="25" name="AutoShape 15"/>
            <p:cNvSpPr>
              <a:spLocks/>
            </p:cNvSpPr>
            <p:nvPr/>
          </p:nvSpPr>
          <p:spPr bwMode="auto">
            <a:xfrm>
              <a:off x="2992" y="3761"/>
              <a:ext cx="2013" cy="395"/>
            </a:xfrm>
            <a:prstGeom prst="borderCallout1">
              <a:avLst>
                <a:gd name="adj1" fmla="val 13634"/>
                <a:gd name="adj2" fmla="val -3181"/>
                <a:gd name="adj3" fmla="val -364218"/>
                <a:gd name="adj4" fmla="val -11773"/>
              </a:avLst>
            </a:prstGeom>
            <a:solidFill>
              <a:schemeClr val="bg1"/>
            </a:solidFill>
            <a:ln w="25400">
              <a:solidFill>
                <a:schemeClr val="bg1"/>
              </a:solidFill>
              <a:miter lim="800000"/>
              <a:headEnd/>
              <a:tailEnd/>
            </a:ln>
          </p:spPr>
          <p:txBody>
            <a:bodyPr/>
            <a:lstStyle/>
            <a:p>
              <a:pPr algn="ctr" fontAlgn="base">
                <a:spcBef>
                  <a:spcPct val="0"/>
                </a:spcBef>
                <a:spcAft>
                  <a:spcPct val="0"/>
                </a:spcAft>
              </a:pPr>
              <a:r>
                <a:rPr lang="en-US" sz="1000" dirty="0">
                  <a:solidFill>
                    <a:srgbClr val="000000"/>
                  </a:solidFill>
                  <a:ea typeface="Arial Unicode MS" pitchFamily="34" charset="-128"/>
                  <a:cs typeface="Arial Unicode MS" pitchFamily="34" charset="-128"/>
                </a:rPr>
                <a:t>BMP Strips</a:t>
              </a:r>
            </a:p>
          </p:txBody>
        </p:sp>
        <p:sp>
          <p:nvSpPr>
            <p:cNvPr id="26" name="Line 16"/>
            <p:cNvSpPr>
              <a:spLocks noChangeShapeType="1"/>
            </p:cNvSpPr>
            <p:nvPr/>
          </p:nvSpPr>
          <p:spPr bwMode="auto">
            <a:xfrm>
              <a:off x="2401" y="2903"/>
              <a:ext cx="521" cy="883"/>
            </a:xfrm>
            <a:prstGeom prst="line">
              <a:avLst/>
            </a:prstGeom>
            <a:noFill/>
            <a:ln w="25400">
              <a:solidFill>
                <a:schemeClr val="bg1"/>
              </a:solidFill>
              <a:round/>
              <a:headEnd/>
              <a:tailEnd/>
            </a:ln>
          </p:spPr>
          <p:txBody>
            <a:bodyPr/>
            <a:lstStyle/>
            <a:p>
              <a:pPr fontAlgn="base">
                <a:spcBef>
                  <a:spcPct val="0"/>
                </a:spcBef>
                <a:spcAft>
                  <a:spcPct val="0"/>
                </a:spcAft>
              </a:pPr>
              <a:endParaRPr lang="en-US" sz="2400" dirty="0">
                <a:solidFill>
                  <a:srgbClr val="000000"/>
                </a:solidFill>
                <a:latin typeface="Times New Roman" pitchFamily="18" charset="0"/>
              </a:endParaRPr>
            </a:p>
          </p:txBody>
        </p:sp>
      </p:grpSp>
      <p:pic>
        <p:nvPicPr>
          <p:cNvPr id="17" name="Picture 26" descr="Agflex_3c042402"/>
          <p:cNvPicPr>
            <a:picLocks noChangeAspect="1" noChangeArrowheads="1"/>
          </p:cNvPicPr>
          <p:nvPr/>
        </p:nvPicPr>
        <p:blipFill>
          <a:blip r:embed="rId7" cstate="email">
            <a:extLst>
              <a:ext uri="{28A0092B-C50C-407E-A947-70E740481C1C}">
                <a14:useLocalDpi xmlns:a14="http://schemas.microsoft.com/office/drawing/2010/main"/>
              </a:ext>
            </a:extLst>
          </a:blip>
          <a:srcRect/>
          <a:stretch>
            <a:fillRect/>
          </a:stretch>
        </p:blipFill>
        <p:spPr bwMode="auto">
          <a:xfrm>
            <a:off x="76200" y="3595687"/>
            <a:ext cx="1905000" cy="1052513"/>
          </a:xfrm>
          <a:prstGeom prst="rect">
            <a:avLst/>
          </a:prstGeom>
          <a:noFill/>
          <a:ln w="9525">
            <a:noFill/>
            <a:miter lim="800000"/>
            <a:headEnd/>
            <a:tailEnd/>
          </a:ln>
        </p:spPr>
      </p:pic>
      <p:pic>
        <p:nvPicPr>
          <p:cNvPr id="27" name="Picture 23" descr="http://intranet.primuslabs.com/syscoIPM/signonlogo.gif"/>
          <p:cNvPicPr>
            <a:picLocks noChangeAspect="1" noChangeArrowheads="1"/>
          </p:cNvPicPr>
          <p:nvPr/>
        </p:nvPicPr>
        <p:blipFill>
          <a:blip r:embed="rId8" cstate="email">
            <a:extLst>
              <a:ext uri="{28A0092B-C50C-407E-A947-70E740481C1C}">
                <a14:useLocalDpi xmlns:a14="http://schemas.microsoft.com/office/drawing/2010/main"/>
              </a:ext>
            </a:extLst>
          </a:blip>
          <a:srcRect/>
          <a:stretch>
            <a:fillRect/>
          </a:stretch>
        </p:blipFill>
        <p:spPr bwMode="auto">
          <a:xfrm>
            <a:off x="3119613" y="3657600"/>
            <a:ext cx="2030290" cy="1015145"/>
          </a:xfrm>
          <a:prstGeom prst="rect">
            <a:avLst/>
          </a:prstGeom>
          <a:solidFill>
            <a:schemeClr val="bg1"/>
          </a:solidFill>
          <a:ln w="9525">
            <a:noFill/>
            <a:miter lim="800000"/>
            <a:headEnd/>
            <a:tailEnd/>
          </a:ln>
        </p:spPr>
      </p:pic>
      <p:pic>
        <p:nvPicPr>
          <p:cNvPr id="28" name="Picture 27" descr="header.gif"/>
          <p:cNvPicPr>
            <a:picLocks noChangeAspect="1"/>
          </p:cNvPicPr>
          <p:nvPr/>
        </p:nvPicPr>
        <p:blipFill>
          <a:blip r:embed="rId9" cstate="email">
            <a:extLst>
              <a:ext uri="{28A0092B-C50C-407E-A947-70E740481C1C}">
                <a14:useLocalDpi xmlns:a14="http://schemas.microsoft.com/office/drawing/2010/main"/>
              </a:ext>
            </a:extLst>
          </a:blip>
          <a:srcRect l="354" t="971" r="79442" b="5825"/>
          <a:stretch>
            <a:fillRect/>
          </a:stretch>
        </p:blipFill>
        <p:spPr>
          <a:xfrm>
            <a:off x="6319837" y="3429000"/>
            <a:ext cx="995363" cy="838200"/>
          </a:xfrm>
          <a:prstGeom prst="rect">
            <a:avLst/>
          </a:prstGeom>
        </p:spPr>
      </p:pic>
      <p:pic>
        <p:nvPicPr>
          <p:cNvPr id="30" name="Picture 18" descr="2005-IPM"/>
          <p:cNvPicPr>
            <a:picLocks noGrp="1" noChangeAspect="1" noChangeArrowheads="1"/>
          </p:cNvPicPr>
          <p:nvPr>
            <p:ph sz="quarter" idx="4294967295"/>
          </p:nvPr>
        </p:nvPicPr>
        <p:blipFill>
          <a:blip r:embed="rId10" cstate="email">
            <a:extLst>
              <a:ext uri="{28A0092B-C50C-407E-A947-70E740481C1C}">
                <a14:useLocalDpi xmlns:a14="http://schemas.microsoft.com/office/drawing/2010/main"/>
              </a:ext>
            </a:extLst>
          </a:blip>
          <a:srcRect/>
          <a:stretch>
            <a:fillRect/>
          </a:stretch>
        </p:blipFill>
        <p:spPr>
          <a:xfrm>
            <a:off x="7762996" y="1692956"/>
            <a:ext cx="1294354" cy="1263641"/>
          </a:xfrm>
          <a:prstGeom prst="rect">
            <a:avLst/>
          </a:prstGeom>
          <a:ln w="25400">
            <a:solidFill>
              <a:srgbClr val="C0C0C0"/>
            </a:solidFill>
          </a:ln>
        </p:spPr>
      </p:pic>
      <p:pic>
        <p:nvPicPr>
          <p:cNvPr id="31" name="Picture 11" descr="kids300dpi"/>
          <p:cNvPicPr>
            <a:picLocks noChangeAspect="1" noChangeArrowheads="1"/>
          </p:cNvPicPr>
          <p:nvPr/>
        </p:nvPicPr>
        <p:blipFill>
          <a:blip r:embed="rId11" cstate="email">
            <a:extLst>
              <a:ext uri="{28A0092B-C50C-407E-A947-70E740481C1C}">
                <a14:useLocalDpi xmlns:a14="http://schemas.microsoft.com/office/drawing/2010/main"/>
              </a:ext>
            </a:extLst>
          </a:blip>
          <a:srcRect/>
          <a:stretch>
            <a:fillRect/>
          </a:stretch>
        </p:blipFill>
        <p:spPr bwMode="auto">
          <a:xfrm>
            <a:off x="6172200" y="1663422"/>
            <a:ext cx="1457322" cy="1674176"/>
          </a:xfrm>
          <a:prstGeom prst="rect">
            <a:avLst/>
          </a:prstGeom>
          <a:noFill/>
          <a:ln w="9525">
            <a:noFill/>
            <a:miter lim="800000"/>
            <a:headEnd/>
            <a:tailEnd/>
          </a:ln>
        </p:spPr>
      </p:pic>
      <p:pic>
        <p:nvPicPr>
          <p:cNvPr id="29" name="Picture 26" descr="ver3"/>
          <p:cNvPicPr>
            <a:picLocks noGrp="1" noChangeAspect="1" noChangeArrowheads="1"/>
          </p:cNvPicPr>
          <p:nvPr>
            <p:ph sz="quarter" idx="4294967295"/>
          </p:nvPr>
        </p:nvPicPr>
        <p:blipFill>
          <a:blip r:embed="rId12" cstate="email">
            <a:extLst>
              <a:ext uri="{28A0092B-C50C-407E-A947-70E740481C1C}">
                <a14:useLocalDpi xmlns:a14="http://schemas.microsoft.com/office/drawing/2010/main"/>
              </a:ext>
            </a:extLst>
          </a:blip>
          <a:srcRect/>
          <a:stretch>
            <a:fillRect/>
          </a:stretch>
        </p:blipFill>
        <p:spPr>
          <a:xfrm>
            <a:off x="7453564" y="3032798"/>
            <a:ext cx="1601100" cy="1234402"/>
          </a:xfrm>
          <a:prstGeom prst="rect">
            <a:avLst/>
          </a:prstGeom>
          <a:ln w="25400">
            <a:solidFill>
              <a:srgbClr val="C0C0C0"/>
            </a:solidFill>
          </a:ln>
        </p:spPr>
      </p:pic>
      <p:sp>
        <p:nvSpPr>
          <p:cNvPr id="32" name="TextBox 31"/>
          <p:cNvSpPr txBox="1"/>
          <p:nvPr/>
        </p:nvSpPr>
        <p:spPr>
          <a:xfrm>
            <a:off x="4800600" y="5983069"/>
            <a:ext cx="4343400" cy="646331"/>
          </a:xfrm>
          <a:prstGeom prst="rect">
            <a:avLst/>
          </a:prstGeom>
          <a:noFill/>
        </p:spPr>
        <p:txBody>
          <a:bodyPr wrap="square" rtlCol="0">
            <a:spAutoFit/>
          </a:bodyPr>
          <a:lstStyle/>
          <a:p>
            <a:r>
              <a:rPr lang="en-US" b="1" dirty="0">
                <a:solidFill>
                  <a:prstClr val="black"/>
                </a:solidFill>
              </a:rPr>
              <a:t>Eighth International IPM Symposium</a:t>
            </a:r>
          </a:p>
          <a:p>
            <a:pPr algn="ctr"/>
            <a:r>
              <a:rPr lang="en-US" b="1" dirty="0">
                <a:solidFill>
                  <a:prstClr val="black"/>
                </a:solidFill>
              </a:rPr>
              <a:t>March 2015, Salt Lake </a:t>
            </a:r>
            <a:r>
              <a:rPr lang="en-US" b="1" dirty="0" smtClean="0">
                <a:solidFill>
                  <a:prstClr val="black"/>
                </a:solidFill>
              </a:rPr>
              <a:t>City</a:t>
            </a:r>
            <a:endParaRPr lang="en-US" b="1" dirty="0">
              <a:solidFill>
                <a:prstClr val="black"/>
              </a:solidFill>
            </a:endParaRPr>
          </a:p>
        </p:txBody>
      </p:sp>
      <p:pic>
        <p:nvPicPr>
          <p:cNvPr id="1025" name="Picture 1"/>
          <p:cNvPicPr>
            <a:picLocks noChangeAspect="1" noChangeArrowheads="1"/>
          </p:cNvPicPr>
          <p:nvPr/>
        </p:nvPicPr>
        <p:blipFill rotWithShape="1">
          <a:blip r:embed="rId13" cstate="email">
            <a:extLst>
              <a:ext uri="{28A0092B-C50C-407E-A947-70E740481C1C}">
                <a14:useLocalDpi xmlns:a14="http://schemas.microsoft.com/office/drawing/2010/main"/>
              </a:ext>
            </a:extLst>
          </a:blip>
          <a:srcRect/>
          <a:stretch/>
        </p:blipFill>
        <p:spPr bwMode="auto">
          <a:xfrm>
            <a:off x="350046" y="2491721"/>
            <a:ext cx="1122052" cy="71865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6" name="Picture 2"/>
          <p:cNvPicPr>
            <a:picLocks noChangeAspect="1" noChangeArrowheads="1"/>
          </p:cNvPicPr>
          <p:nvPr/>
        </p:nvPicPr>
        <p:blipFill rotWithShape="1">
          <a:blip r:embed="rId14" cstate="email">
            <a:extLst>
              <a:ext uri="{28A0092B-C50C-407E-A947-70E740481C1C}">
                <a14:useLocalDpi xmlns:a14="http://schemas.microsoft.com/office/drawing/2010/main"/>
              </a:ext>
            </a:extLst>
          </a:blip>
          <a:srcRect/>
          <a:stretch/>
        </p:blipFill>
        <p:spPr bwMode="auto">
          <a:xfrm>
            <a:off x="1635196" y="1219200"/>
            <a:ext cx="1904599" cy="609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7" name="Picture 3"/>
          <p:cNvPicPr>
            <a:picLocks noChangeAspect="1" noChangeArrowheads="1"/>
          </p:cNvPicPr>
          <p:nvPr/>
        </p:nvPicPr>
        <p:blipFill rotWithShape="1">
          <a:blip r:embed="rId15" cstate="email">
            <a:extLst>
              <a:ext uri="{28A0092B-C50C-407E-A947-70E740481C1C}">
                <a14:useLocalDpi xmlns:a14="http://schemas.microsoft.com/office/drawing/2010/main"/>
              </a:ext>
            </a:extLst>
          </a:blip>
          <a:srcRect/>
          <a:stretch/>
        </p:blipFill>
        <p:spPr bwMode="auto">
          <a:xfrm>
            <a:off x="1565940" y="1828800"/>
            <a:ext cx="2037917" cy="74708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3" name="Picture 32" descr="http://ns.seeklogo.com/images/H/Heinz-logo-A8C71F3BFD-seeklogo.com.gif"/>
          <p:cNvPicPr>
            <a:picLocks noChangeAspect="1" noChangeArrowheads="1"/>
          </p:cNvPicPr>
          <p:nvPr/>
        </p:nvPicPr>
        <p:blipFill rotWithShape="1">
          <a:blip r:embed="rId16" cstate="email">
            <a:extLst>
              <a:ext uri="{28A0092B-C50C-407E-A947-70E740481C1C}">
                <a14:useLocalDpi xmlns:a14="http://schemas.microsoft.com/office/drawing/2010/main"/>
              </a:ext>
            </a:extLst>
          </a:blip>
          <a:srcRect t="30001" b="23438"/>
          <a:stretch/>
        </p:blipFill>
        <p:spPr bwMode="auto">
          <a:xfrm>
            <a:off x="1808388" y="2625971"/>
            <a:ext cx="1070077" cy="498229"/>
          </a:xfrm>
          <a:prstGeom prst="rect">
            <a:avLst/>
          </a:prstGeom>
          <a:noFill/>
          <a:extLst>
            <a:ext uri="{909E8E84-426E-40DD-AFC4-6F175D3DCCD1}">
              <a14:hiddenFill xmlns:a14="http://schemas.microsoft.com/office/drawing/2010/main">
                <a:solidFill>
                  <a:srgbClr val="FFFFFF"/>
                </a:solidFill>
              </a14:hiddenFill>
            </a:ext>
          </a:extLst>
        </p:spPr>
      </p:pic>
      <p:pic>
        <p:nvPicPr>
          <p:cNvPr id="34" name="Picture 2"/>
          <p:cNvPicPr>
            <a:picLocks noChangeAspect="1" noChangeArrowheads="1"/>
          </p:cNvPicPr>
          <p:nvPr/>
        </p:nvPicPr>
        <p:blipFill rotWithShape="1">
          <a:blip r:embed="rId17" cstate="email">
            <a:extLst>
              <a:ext uri="{28A0092B-C50C-407E-A947-70E740481C1C}">
                <a14:useLocalDpi xmlns:a14="http://schemas.microsoft.com/office/drawing/2010/main"/>
              </a:ext>
            </a:extLst>
          </a:blip>
          <a:srcRect/>
          <a:stretch/>
        </p:blipFill>
        <p:spPr bwMode="auto">
          <a:xfrm>
            <a:off x="3701497" y="1237596"/>
            <a:ext cx="2301569" cy="51807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5" name="Picture 14" descr="http://www.potatogrower.com/Images/0613/NEW%202012%20NPC%20LOGO_opt_thumb.jpeg"/>
          <p:cNvPicPr>
            <a:picLocks noChangeAspect="1" noChangeArrowheads="1"/>
          </p:cNvPicPr>
          <p:nvPr/>
        </p:nvPicPr>
        <p:blipFill>
          <a:blip r:embed="rId18" cstate="email">
            <a:extLst>
              <a:ext uri="{28A0092B-C50C-407E-A947-70E740481C1C}">
                <a14:useLocalDpi xmlns:a14="http://schemas.microsoft.com/office/drawing/2010/main"/>
              </a:ext>
            </a:extLst>
          </a:blip>
          <a:srcRect/>
          <a:stretch>
            <a:fillRect/>
          </a:stretch>
        </p:blipFill>
        <p:spPr bwMode="auto">
          <a:xfrm>
            <a:off x="1143000" y="2971800"/>
            <a:ext cx="763069" cy="802425"/>
          </a:xfrm>
          <a:prstGeom prst="rect">
            <a:avLst/>
          </a:prstGeom>
          <a:noFill/>
          <a:extLst>
            <a:ext uri="{909E8E84-426E-40DD-AFC4-6F175D3DCCD1}">
              <a14:hiddenFill xmlns:a14="http://schemas.microsoft.com/office/drawing/2010/main">
                <a:solidFill>
                  <a:srgbClr val="FFFFFF"/>
                </a:solidFill>
              </a14:hiddenFill>
            </a:ext>
          </a:extLst>
        </p:spPr>
      </p:pic>
      <p:pic>
        <p:nvPicPr>
          <p:cNvPr id="36" name="Picture 6" descr="https://encrypted-tbn1.gstatic.com/images?q=tbn:ANd9GcQPvr_II3lL7McxwL5gppTw-OhyMaRdc5NyJR4_DbYtt72rfzj6"/>
          <p:cNvPicPr>
            <a:picLocks noChangeAspect="1" noChangeArrowheads="1"/>
          </p:cNvPicPr>
          <p:nvPr/>
        </p:nvPicPr>
        <p:blipFill>
          <a:blip r:embed="rId19" cstate="email">
            <a:extLst>
              <a:ext uri="{28A0092B-C50C-407E-A947-70E740481C1C}">
                <a14:useLocalDpi xmlns:a14="http://schemas.microsoft.com/office/drawing/2010/main"/>
              </a:ext>
            </a:extLst>
          </a:blip>
          <a:srcRect/>
          <a:stretch>
            <a:fillRect/>
          </a:stretch>
        </p:blipFill>
        <p:spPr bwMode="auto">
          <a:xfrm>
            <a:off x="2971800" y="2929136"/>
            <a:ext cx="1555859" cy="669382"/>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p:cNvPicPr>
            <a:picLocks noChangeAspect="1" noChangeArrowheads="1"/>
          </p:cNvPicPr>
          <p:nvPr/>
        </p:nvPicPr>
        <p:blipFill rotWithShape="1">
          <a:blip r:embed="rId20" cstate="email">
            <a:extLst>
              <a:ext uri="{28A0092B-C50C-407E-A947-70E740481C1C}">
                <a14:useLocalDpi xmlns:a14="http://schemas.microsoft.com/office/drawing/2010/main"/>
              </a:ext>
            </a:extLst>
          </a:blip>
          <a:srcRect/>
          <a:stretch/>
        </p:blipFill>
        <p:spPr bwMode="auto">
          <a:xfrm>
            <a:off x="3776475" y="1752600"/>
            <a:ext cx="1109793" cy="116011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Rectangle 5"/>
          <p:cNvSpPr/>
          <p:nvPr/>
        </p:nvSpPr>
        <p:spPr>
          <a:xfrm>
            <a:off x="6640896" y="286101"/>
            <a:ext cx="2381184" cy="9144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pic>
        <p:nvPicPr>
          <p:cNvPr id="7" name="Picture 3"/>
          <p:cNvPicPr>
            <a:picLocks noChangeAspect="1" noChangeArrowheads="1"/>
          </p:cNvPicPr>
          <p:nvPr/>
        </p:nvPicPr>
        <p:blipFill rotWithShape="1">
          <a:blip r:embed="rId21" cstate="email">
            <a:extLst>
              <a:ext uri="{28A0092B-C50C-407E-A947-70E740481C1C}">
                <a14:useLocalDpi xmlns:a14="http://schemas.microsoft.com/office/drawing/2010/main"/>
              </a:ext>
            </a:extLst>
          </a:blip>
          <a:srcRect/>
          <a:stretch/>
        </p:blipFill>
        <p:spPr bwMode="auto">
          <a:xfrm>
            <a:off x="6781800" y="133825"/>
            <a:ext cx="1088527" cy="1421694"/>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pic>
        <p:nvPicPr>
          <p:cNvPr id="1028" name="Picture 4"/>
          <p:cNvPicPr>
            <a:picLocks noChangeAspect="1" noChangeArrowheads="1"/>
          </p:cNvPicPr>
          <p:nvPr/>
        </p:nvPicPr>
        <p:blipFill rotWithShape="1">
          <a:blip r:embed="rId22" cstate="email">
            <a:extLst>
              <a:ext uri="{28A0092B-C50C-407E-A947-70E740481C1C}">
                <a14:useLocalDpi xmlns:a14="http://schemas.microsoft.com/office/drawing/2010/main"/>
              </a:ext>
            </a:extLst>
          </a:blip>
          <a:srcRect/>
          <a:stretch/>
        </p:blipFill>
        <p:spPr bwMode="auto">
          <a:xfrm>
            <a:off x="7870327" y="76200"/>
            <a:ext cx="1138458" cy="1504116"/>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pic>
        <p:nvPicPr>
          <p:cNvPr id="40" name="Picture 39"/>
          <p:cNvPicPr>
            <a:picLocks noChangeAspect="1"/>
          </p:cNvPicPr>
          <p:nvPr/>
        </p:nvPicPr>
        <p:blipFill>
          <a:blip r:embed="rId23" cstate="email">
            <a:extLst>
              <a:ext uri="{28A0092B-C50C-407E-A947-70E740481C1C}">
                <a14:useLocalDpi xmlns:a14="http://schemas.microsoft.com/office/drawing/2010/main"/>
              </a:ext>
            </a:extLst>
          </a:blip>
          <a:stretch>
            <a:fillRect/>
          </a:stretch>
        </p:blipFill>
        <p:spPr>
          <a:xfrm>
            <a:off x="4005942" y="4572000"/>
            <a:ext cx="1174647" cy="1176601"/>
          </a:xfrm>
          <a:prstGeom prst="rect">
            <a:avLst/>
          </a:prstGeom>
        </p:spPr>
      </p:pic>
      <p:pic>
        <p:nvPicPr>
          <p:cNvPr id="8" name="Picture 7"/>
          <p:cNvPicPr>
            <a:picLocks noChangeAspect="1"/>
          </p:cNvPicPr>
          <p:nvPr/>
        </p:nvPicPr>
        <p:blipFill rotWithShape="1">
          <a:blip r:embed="rId24" cstate="email">
            <a:extLst>
              <a:ext uri="{28A0092B-C50C-407E-A947-70E740481C1C}">
                <a14:useLocalDpi xmlns:a14="http://schemas.microsoft.com/office/drawing/2010/main"/>
              </a:ext>
            </a:extLst>
          </a:blip>
          <a:srcRect/>
          <a:stretch/>
        </p:blipFill>
        <p:spPr>
          <a:xfrm>
            <a:off x="3048000" y="5321753"/>
            <a:ext cx="1198789" cy="1198789"/>
          </a:xfrm>
          <a:prstGeom prst="ellipse">
            <a:avLst/>
          </a:prstGeom>
        </p:spPr>
      </p:pic>
      <p:pic>
        <p:nvPicPr>
          <p:cNvPr id="38" name="Content Placeholder 4" descr="Eco-apple logo"/>
          <p:cNvPicPr preferRelativeResize="0">
            <a:picLocks noGrp="1" noChangeAspect="1" noChangeArrowheads="1"/>
          </p:cNvPicPr>
          <p:nvPr>
            <p:ph sz="quarter" idx="4294967295"/>
          </p:nvPr>
        </p:nvPicPr>
        <p:blipFill>
          <a:blip r:embed="rId25" cstate="email">
            <a:extLst>
              <a:ext uri="{28A0092B-C50C-407E-A947-70E740481C1C}">
                <a14:useLocalDpi xmlns:a14="http://schemas.microsoft.com/office/drawing/2010/main"/>
              </a:ext>
            </a:extLst>
          </a:blip>
          <a:srcRect/>
          <a:stretch>
            <a:fillRect/>
          </a:stretch>
        </p:blipFill>
        <p:spPr>
          <a:xfrm>
            <a:off x="5971001" y="4417359"/>
            <a:ext cx="1801399" cy="840441"/>
          </a:xfrm>
          <a:prstGeom prst="rect">
            <a:avLst/>
          </a:prstGeom>
          <a:ln w="25400">
            <a:solidFill>
              <a:schemeClr val="bg1"/>
            </a:solidFill>
          </a:ln>
        </p:spPr>
      </p:pic>
      <p:pic>
        <p:nvPicPr>
          <p:cNvPr id="39" name="Picture 38"/>
          <p:cNvPicPr>
            <a:picLocks noChangeAspect="1"/>
          </p:cNvPicPr>
          <p:nvPr/>
        </p:nvPicPr>
        <p:blipFill>
          <a:blip r:embed="rId26" cstate="email">
            <a:extLst>
              <a:ext uri="{28A0092B-C50C-407E-A947-70E740481C1C}">
                <a14:useLocalDpi xmlns:a14="http://schemas.microsoft.com/office/drawing/2010/main"/>
              </a:ext>
            </a:extLst>
          </a:blip>
          <a:stretch>
            <a:fillRect/>
          </a:stretch>
        </p:blipFill>
        <p:spPr>
          <a:xfrm>
            <a:off x="7876773" y="4292487"/>
            <a:ext cx="1066800" cy="919413"/>
          </a:xfrm>
          <a:prstGeom prst="rect">
            <a:avLst/>
          </a:prstGeom>
        </p:spPr>
      </p:pic>
      <p:pic>
        <p:nvPicPr>
          <p:cNvPr id="10" name="Picture 2"/>
          <p:cNvPicPr>
            <a:picLocks noChangeAspect="1" noChangeArrowheads="1"/>
          </p:cNvPicPr>
          <p:nvPr/>
        </p:nvPicPr>
        <p:blipFill>
          <a:blip r:embed="rId27" cstate="email">
            <a:extLst>
              <a:ext uri="{28A0092B-C50C-407E-A947-70E740481C1C}">
                <a14:useLocalDpi xmlns:a14="http://schemas.microsoft.com/office/drawing/2010/main"/>
              </a:ext>
            </a:extLst>
          </a:blip>
          <a:srcRect/>
          <a:stretch>
            <a:fillRect/>
          </a:stretch>
        </p:blipFill>
        <p:spPr bwMode="auto">
          <a:xfrm>
            <a:off x="4719456" y="2819400"/>
            <a:ext cx="1376544" cy="111203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pic>
    </p:spTree>
    <p:extLst>
      <p:ext uri="{BB962C8B-B14F-4D97-AF65-F5344CB8AC3E}">
        <p14:creationId xmlns:p14="http://schemas.microsoft.com/office/powerpoint/2010/main" val="22739021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Straight Connector 9"/>
          <p:cNvCxnSpPr/>
          <p:nvPr/>
        </p:nvCxnSpPr>
        <p:spPr>
          <a:xfrm>
            <a:off x="0" y="914400"/>
            <a:ext cx="8001000" cy="0"/>
          </a:xfrm>
          <a:prstGeom prst="line">
            <a:avLst/>
          </a:prstGeom>
          <a:ln w="57150">
            <a:solidFill>
              <a:srgbClr val="196333"/>
            </a:soli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11" name="Rectangle 1"/>
          <p:cNvSpPr>
            <a:spLocks noChangeArrowheads="1"/>
          </p:cNvSpPr>
          <p:nvPr/>
        </p:nvSpPr>
        <p:spPr bwMode="auto">
          <a:xfrm>
            <a:off x="0" y="6581001"/>
            <a:ext cx="9144000" cy="276999"/>
          </a:xfrm>
          <a:prstGeom prst="rect">
            <a:avLst/>
          </a:prstGeom>
          <a:solidFill>
            <a:srgbClr val="265636"/>
          </a:solid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lvl="0" fontAlgn="base">
              <a:spcBef>
                <a:spcPct val="0"/>
              </a:spcBef>
              <a:spcAft>
                <a:spcPct val="0"/>
              </a:spcAft>
            </a:pPr>
            <a:r>
              <a:rPr lang="en-US" sz="1200" i="1" dirty="0" smtClean="0">
                <a:solidFill>
                  <a:schemeClr val="bg1"/>
                </a:solidFill>
                <a:latin typeface="Times New Roman" pitchFamily="18" charset="0"/>
                <a:cs typeface="Times New Roman" pitchFamily="18" charset="0"/>
              </a:rPr>
              <a:t>Harnessing Marketplace Power to Improve Health, Environment and Economics</a:t>
            </a:r>
            <a:endParaRPr kumimoji="0" lang="en-US" sz="1200" i="1" u="none" strike="noStrike" cap="none" normalizeH="0" baseline="0" dirty="0" smtClean="0">
              <a:ln>
                <a:noFill/>
              </a:ln>
              <a:solidFill>
                <a:schemeClr val="bg1"/>
              </a:solidFill>
              <a:effectLst/>
              <a:latin typeface="Times New Roman" pitchFamily="18" charset="0"/>
              <a:cs typeface="Times New Roman" pitchFamily="18" charset="0"/>
            </a:endParaRPr>
          </a:p>
        </p:txBody>
      </p:sp>
      <p:sp>
        <p:nvSpPr>
          <p:cNvPr id="14" name="Rectangle 3"/>
          <p:cNvSpPr txBox="1">
            <a:spLocks noChangeArrowheads="1"/>
          </p:cNvSpPr>
          <p:nvPr/>
        </p:nvSpPr>
        <p:spPr>
          <a:xfrm>
            <a:off x="76200" y="1219200"/>
            <a:ext cx="8763000" cy="5410200"/>
          </a:xfrm>
          <a:prstGeom prst="rect">
            <a:avLst/>
          </a:prstGeom>
        </p:spPr>
        <p:txBody>
          <a:bodyPr vert="horz" lIns="91440" tIns="45720" rIns="91440" bIns="45720" rtlCol="0">
            <a:normAutofit/>
          </a:bodyPr>
          <a:lstStyle/>
          <a:p>
            <a:pPr marL="0" marR="0" lvl="0" indent="0" algn="l" defTabSz="914400" rtl="0" eaLnBrk="1" fontAlgn="auto" latinLnBrk="0" hangingPunct="1">
              <a:lnSpc>
                <a:spcPct val="100000"/>
              </a:lnSpc>
              <a:spcBef>
                <a:spcPct val="20000"/>
              </a:spcBef>
              <a:spcAft>
                <a:spcPts val="0"/>
              </a:spcAft>
              <a:buClrTx/>
              <a:buSzTx/>
              <a:buFontTx/>
              <a:buNone/>
              <a:tabLst/>
              <a:defRPr/>
            </a:pPr>
            <a:endParaRPr kumimoji="0" lang="en-US" sz="1800" b="0" i="0" u="none" strike="noStrike" kern="1200" cap="none" spc="0" normalizeH="0" baseline="0" noProof="0" dirty="0" smtClean="0">
              <a:ln>
                <a:noFill/>
              </a:ln>
              <a:solidFill>
                <a:schemeClr val="tx1"/>
              </a:solidFill>
              <a:effectLst/>
              <a:uLnTx/>
              <a:uFillTx/>
              <a:latin typeface="+mn-lt"/>
              <a:ea typeface="+mn-ea"/>
              <a:cs typeface="+mn-cs"/>
            </a:endParaRPr>
          </a:p>
        </p:txBody>
      </p:sp>
      <p:sp>
        <p:nvSpPr>
          <p:cNvPr id="9" name="Content Placeholder 9"/>
          <p:cNvSpPr>
            <a:spLocks noGrp="1"/>
          </p:cNvSpPr>
          <p:nvPr>
            <p:ph sz="quarter" idx="4294967295"/>
          </p:nvPr>
        </p:nvSpPr>
        <p:spPr>
          <a:xfrm>
            <a:off x="5257800" y="5201884"/>
            <a:ext cx="3429000" cy="609600"/>
          </a:xfrm>
          <a:prstGeom prst="rect">
            <a:avLst/>
          </a:prstGeom>
        </p:spPr>
        <p:txBody>
          <a:bodyPr>
            <a:normAutofit fontScale="92500" lnSpcReduction="10000"/>
          </a:bodyPr>
          <a:lstStyle/>
          <a:p>
            <a:pPr eaLnBrk="1" hangingPunct="1">
              <a:buFontTx/>
              <a:buNone/>
            </a:pPr>
            <a:r>
              <a:rPr lang="en-US" sz="4000" b="1" dirty="0" smtClean="0">
                <a:solidFill>
                  <a:schemeClr val="bg1"/>
                </a:solidFill>
              </a:rPr>
              <a:t>I do more IPM!</a:t>
            </a:r>
            <a:endParaRPr lang="en-US" b="1" dirty="0" smtClean="0">
              <a:solidFill>
                <a:schemeClr val="bg1"/>
              </a:solidFill>
            </a:endParaRPr>
          </a:p>
        </p:txBody>
      </p:sp>
      <p:sp>
        <p:nvSpPr>
          <p:cNvPr id="12" name="Content Placeholder 9"/>
          <p:cNvSpPr>
            <a:spLocks noGrp="1"/>
          </p:cNvSpPr>
          <p:nvPr>
            <p:ph sz="quarter" idx="4294967295"/>
          </p:nvPr>
        </p:nvSpPr>
        <p:spPr>
          <a:xfrm>
            <a:off x="1080448" y="5278084"/>
            <a:ext cx="2438400" cy="609600"/>
          </a:xfrm>
          <a:prstGeom prst="rect">
            <a:avLst/>
          </a:prstGeom>
        </p:spPr>
        <p:txBody>
          <a:bodyPr>
            <a:normAutofit fontScale="92500" lnSpcReduction="10000"/>
          </a:bodyPr>
          <a:lstStyle/>
          <a:p>
            <a:pPr eaLnBrk="1" hangingPunct="1">
              <a:buFontTx/>
              <a:buNone/>
            </a:pPr>
            <a:r>
              <a:rPr lang="en-US" sz="4000" b="1" dirty="0" smtClean="0">
                <a:solidFill>
                  <a:schemeClr val="bg1"/>
                </a:solidFill>
              </a:rPr>
              <a:t>I do IPM!</a:t>
            </a:r>
            <a:endParaRPr lang="en-US" b="1" dirty="0" smtClean="0">
              <a:solidFill>
                <a:schemeClr val="bg1"/>
              </a:solidFill>
            </a:endParaRPr>
          </a:p>
        </p:txBody>
      </p:sp>
      <p:sp>
        <p:nvSpPr>
          <p:cNvPr id="2" name="Title 1"/>
          <p:cNvSpPr>
            <a:spLocks noGrp="1"/>
          </p:cNvSpPr>
          <p:nvPr>
            <p:ph type="ctrTitle"/>
          </p:nvPr>
        </p:nvSpPr>
        <p:spPr/>
        <p:txBody>
          <a:bodyPr/>
          <a:lstStyle/>
          <a:p>
            <a:r>
              <a:rPr lang="en-US" dirty="0" smtClean="0"/>
              <a:t>An Ounce of Prevention…</a:t>
            </a:r>
            <a:endParaRPr lang="en-US" dirty="0"/>
          </a:p>
        </p:txBody>
      </p:sp>
      <p:sp>
        <p:nvSpPr>
          <p:cNvPr id="22" name="Text Box 8"/>
          <p:cNvSpPr txBox="1">
            <a:spLocks noChangeArrowheads="1"/>
          </p:cNvSpPr>
          <p:nvPr/>
        </p:nvSpPr>
        <p:spPr bwMode="auto">
          <a:xfrm>
            <a:off x="381000" y="5867400"/>
            <a:ext cx="9067800" cy="707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en-US" altLang="en-US" sz="2000" b="1" dirty="0">
                <a:hlinkClick r:id="rId3"/>
              </a:rPr>
              <a:t>http://</a:t>
            </a:r>
            <a:r>
              <a:rPr lang="en-US" altLang="en-US" sz="2000" b="1" dirty="0" smtClean="0">
                <a:hlinkClick r:id="rId3"/>
              </a:rPr>
              <a:t>www.sfenvironment.org/download/pest-prevention-by-design-guidelines</a:t>
            </a:r>
            <a:endParaRPr lang="en-US" altLang="en-US" sz="2000" b="1" dirty="0" smtClean="0"/>
          </a:p>
          <a:p>
            <a:pPr algn="ctr"/>
            <a:r>
              <a:rPr lang="en-US" altLang="en-US" sz="2000" b="1" dirty="0" smtClean="0"/>
              <a:t>Google “Pest Prevention By Design”</a:t>
            </a:r>
            <a:endParaRPr lang="en-US" altLang="en-US" sz="2400" b="1" dirty="0"/>
          </a:p>
        </p:txBody>
      </p:sp>
      <p:pic>
        <p:nvPicPr>
          <p:cNvPr id="3" name="Picture 2"/>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228600" y="1143000"/>
            <a:ext cx="3415353" cy="4515212"/>
          </a:xfrm>
          <a:prstGeom prst="rect">
            <a:avLst/>
          </a:prstGeom>
        </p:spPr>
      </p:pic>
      <p:pic>
        <p:nvPicPr>
          <p:cNvPr id="4" name="Picture 3"/>
          <p:cNvPicPr>
            <a:picLocks noChangeAspect="1"/>
          </p:cNvPicPr>
          <p:nvPr/>
        </p:nvPicPr>
        <p:blipFill rotWithShape="1">
          <a:blip r:embed="rId5" cstate="email">
            <a:extLst>
              <a:ext uri="{28A0092B-C50C-407E-A947-70E740481C1C}">
                <a14:useLocalDpi xmlns:a14="http://schemas.microsoft.com/office/drawing/2010/main"/>
              </a:ext>
            </a:extLst>
          </a:blip>
          <a:srcRect/>
          <a:stretch/>
        </p:blipFill>
        <p:spPr>
          <a:xfrm>
            <a:off x="4267200" y="894989"/>
            <a:ext cx="3761183" cy="4972411"/>
          </a:xfrm>
          <a:prstGeom prst="rect">
            <a:avLst/>
          </a:prstGeom>
          <a:ln w="3175">
            <a:solidFill>
              <a:schemeClr val="tx1"/>
            </a:solidFill>
          </a:ln>
        </p:spPr>
      </p:pic>
    </p:spTree>
    <p:extLst>
      <p:ext uri="{BB962C8B-B14F-4D97-AF65-F5344CB8AC3E}">
        <p14:creationId xmlns:p14="http://schemas.microsoft.com/office/powerpoint/2010/main" val="30630046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1143000"/>
          </a:xfrm>
        </p:spPr>
        <p:txBody>
          <a:bodyPr/>
          <a:lstStyle/>
          <a:p>
            <a:r>
              <a:rPr lang="en-US" dirty="0" smtClean="0"/>
              <a:t>Pennywise…</a:t>
            </a:r>
            <a:endParaRPr lang="en-US" dirty="0"/>
          </a:p>
        </p:txBody>
      </p:sp>
      <p:pic>
        <p:nvPicPr>
          <p:cNvPr id="9" name="Picture 5" descr="P1010051"/>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a:xfrm>
            <a:off x="457200" y="1371456"/>
            <a:ext cx="2971800" cy="3962400"/>
          </a:xfrm>
          <a:prstGeom prst="rect">
            <a:avLst/>
          </a:prstGeom>
          <a:ln w="25400">
            <a:solidFill>
              <a:schemeClr val="bg1"/>
            </a:solidFill>
          </a:ln>
        </p:spPr>
      </p:pic>
      <p:pic>
        <p:nvPicPr>
          <p:cNvPr id="11" name="Picture 4" descr="P1010039"/>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a:xfrm>
            <a:off x="3886200" y="1447800"/>
            <a:ext cx="3048000" cy="4065915"/>
          </a:xfrm>
          <a:prstGeom prst="rect">
            <a:avLst/>
          </a:prstGeom>
          <a:noFill/>
          <a:ln w="25400">
            <a:solidFill>
              <a:schemeClr val="bg1"/>
            </a:solidFill>
          </a:ln>
        </p:spPr>
      </p:pic>
      <p:pic>
        <p:nvPicPr>
          <p:cNvPr id="12" name="Picture 3" descr="C:\Desktop Two\II JPGS\Best Pix\P1010233.JPG"/>
          <p:cNvPicPr>
            <a:picLocks noChangeAspect="1" noChangeArrowheads="1"/>
          </p:cNvPicPr>
          <p:nvPr/>
        </p:nvPicPr>
        <p:blipFill rotWithShape="1">
          <a:blip r:embed="rId5" cstate="email">
            <a:extLst>
              <a:ext uri="{28A0092B-C50C-407E-A947-70E740481C1C}">
                <a14:useLocalDpi xmlns:a14="http://schemas.microsoft.com/office/drawing/2010/main"/>
              </a:ext>
            </a:extLst>
          </a:blip>
          <a:srcRect/>
          <a:stretch/>
        </p:blipFill>
        <p:spPr>
          <a:xfrm>
            <a:off x="6172200" y="4713615"/>
            <a:ext cx="2789238" cy="1600200"/>
          </a:xfrm>
          <a:prstGeom prst="rect">
            <a:avLst/>
          </a:prstGeom>
          <a:noFill/>
        </p:spPr>
      </p:pic>
    </p:spTree>
    <p:extLst>
      <p:ext uri="{BB962C8B-B14F-4D97-AF65-F5344CB8AC3E}">
        <p14:creationId xmlns:p14="http://schemas.microsoft.com/office/powerpoint/2010/main" val="37201859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Straight Connector 9"/>
          <p:cNvCxnSpPr/>
          <p:nvPr/>
        </p:nvCxnSpPr>
        <p:spPr>
          <a:xfrm>
            <a:off x="0" y="914400"/>
            <a:ext cx="8001000" cy="0"/>
          </a:xfrm>
          <a:prstGeom prst="line">
            <a:avLst/>
          </a:prstGeom>
          <a:ln w="57150">
            <a:solidFill>
              <a:srgbClr val="196333"/>
            </a:soli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11" name="Rectangle 1"/>
          <p:cNvSpPr>
            <a:spLocks noChangeArrowheads="1"/>
          </p:cNvSpPr>
          <p:nvPr/>
        </p:nvSpPr>
        <p:spPr bwMode="auto">
          <a:xfrm>
            <a:off x="0" y="6581001"/>
            <a:ext cx="9144000" cy="276999"/>
          </a:xfrm>
          <a:prstGeom prst="rect">
            <a:avLst/>
          </a:prstGeom>
          <a:solidFill>
            <a:srgbClr val="265636"/>
          </a:solid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lvl="0" fontAlgn="base">
              <a:spcBef>
                <a:spcPct val="0"/>
              </a:spcBef>
              <a:spcAft>
                <a:spcPct val="0"/>
              </a:spcAft>
            </a:pPr>
            <a:r>
              <a:rPr lang="en-US" sz="1200" i="1" dirty="0" smtClean="0">
                <a:solidFill>
                  <a:schemeClr val="bg1"/>
                </a:solidFill>
                <a:latin typeface="Times New Roman" pitchFamily="18" charset="0"/>
                <a:cs typeface="Times New Roman" pitchFamily="18" charset="0"/>
              </a:rPr>
              <a:t>Harnessing Marketplace Power to Improve Health, Environment and Economics</a:t>
            </a:r>
            <a:endParaRPr kumimoji="0" lang="en-US" sz="1200" i="1" u="none" strike="noStrike" cap="none" normalizeH="0" baseline="0" dirty="0" smtClean="0">
              <a:ln>
                <a:noFill/>
              </a:ln>
              <a:solidFill>
                <a:schemeClr val="bg1"/>
              </a:solidFill>
              <a:effectLst/>
              <a:latin typeface="Times New Roman" pitchFamily="18" charset="0"/>
              <a:cs typeface="Times New Roman" pitchFamily="18" charset="0"/>
            </a:endParaRPr>
          </a:p>
        </p:txBody>
      </p:sp>
      <p:sp>
        <p:nvSpPr>
          <p:cNvPr id="14" name="Rectangle 3"/>
          <p:cNvSpPr txBox="1">
            <a:spLocks noChangeArrowheads="1"/>
          </p:cNvSpPr>
          <p:nvPr/>
        </p:nvSpPr>
        <p:spPr>
          <a:xfrm>
            <a:off x="76200" y="1219200"/>
            <a:ext cx="8763000" cy="5410200"/>
          </a:xfrm>
          <a:prstGeom prst="rect">
            <a:avLst/>
          </a:prstGeom>
        </p:spPr>
        <p:txBody>
          <a:bodyPr vert="horz" lIns="91440" tIns="45720" rIns="91440" bIns="45720" rtlCol="0">
            <a:normAutofit/>
          </a:bodyPr>
          <a:lstStyle/>
          <a:p>
            <a:pPr marL="0" marR="0" lvl="0" indent="0" algn="l" defTabSz="914400" rtl="0" eaLnBrk="1" fontAlgn="auto" latinLnBrk="0" hangingPunct="1">
              <a:lnSpc>
                <a:spcPct val="100000"/>
              </a:lnSpc>
              <a:spcBef>
                <a:spcPct val="20000"/>
              </a:spcBef>
              <a:spcAft>
                <a:spcPts val="0"/>
              </a:spcAft>
              <a:buClrTx/>
              <a:buSzTx/>
              <a:buFontTx/>
              <a:buNone/>
              <a:tabLst/>
              <a:defRPr/>
            </a:pPr>
            <a:endParaRPr kumimoji="0" lang="en-US" sz="1800" b="0" i="0" u="none" strike="noStrike" kern="1200" cap="none" spc="0" normalizeH="0" baseline="0" noProof="0" dirty="0" smtClean="0">
              <a:ln>
                <a:noFill/>
              </a:ln>
              <a:solidFill>
                <a:schemeClr val="tx1"/>
              </a:solidFill>
              <a:effectLst/>
              <a:uLnTx/>
              <a:uFillTx/>
              <a:latin typeface="+mn-lt"/>
              <a:ea typeface="+mn-ea"/>
              <a:cs typeface="+mn-cs"/>
            </a:endParaRPr>
          </a:p>
        </p:txBody>
      </p:sp>
      <p:sp>
        <p:nvSpPr>
          <p:cNvPr id="7" name="Title 1"/>
          <p:cNvSpPr txBox="1">
            <a:spLocks/>
          </p:cNvSpPr>
          <p:nvPr/>
        </p:nvSpPr>
        <p:spPr>
          <a:xfrm>
            <a:off x="152400" y="-76200"/>
            <a:ext cx="8229600" cy="1143000"/>
          </a:xfrm>
          <a:prstGeom prst="rect">
            <a:avLst/>
          </a:prstGeom>
        </p:spPr>
        <p:txBody>
          <a:bodyPr vert="horz" lIns="91440" tIns="45720" rIns="91440" bIns="45720" rtlCol="0" anchor="ctr">
            <a:normAutofit fontScale="92500"/>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lang="en-US" sz="4400" b="1" cap="small" spc="200" noProof="0" dirty="0" smtClean="0">
                <a:latin typeface="+mj-lt"/>
                <a:ea typeface="+mj-ea"/>
                <a:cs typeface="+mj-cs"/>
              </a:rPr>
              <a:t>Addressing why Pests are present</a:t>
            </a:r>
            <a:endParaRPr kumimoji="0" lang="en-US" sz="4400" b="1" i="0" u="none" strike="noStrike" kern="1200" cap="small" spc="200" normalizeH="0" baseline="0" noProof="0" dirty="0">
              <a:ln>
                <a:noFill/>
              </a:ln>
              <a:solidFill>
                <a:schemeClr val="tx1"/>
              </a:solidFill>
              <a:effectLst/>
              <a:uLnTx/>
              <a:uFillTx/>
              <a:latin typeface="+mj-lt"/>
              <a:ea typeface="+mj-ea"/>
              <a:cs typeface="+mj-cs"/>
            </a:endParaRPr>
          </a:p>
        </p:txBody>
      </p:sp>
      <p:pic>
        <p:nvPicPr>
          <p:cNvPr id="8" name="Picture 7" descr="door-+-weatherseal.jpg"/>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276600" y="3516136"/>
            <a:ext cx="2133600" cy="1894064"/>
          </a:xfrm>
          <a:prstGeom prst="rect">
            <a:avLst/>
          </a:prstGeom>
          <a:effectLst>
            <a:softEdge rad="127000"/>
          </a:effectLst>
        </p:spPr>
      </p:pic>
      <p:sp>
        <p:nvSpPr>
          <p:cNvPr id="9" name="TextBox 8"/>
          <p:cNvSpPr txBox="1"/>
          <p:nvPr/>
        </p:nvSpPr>
        <p:spPr>
          <a:xfrm>
            <a:off x="457200" y="1828800"/>
            <a:ext cx="2658214" cy="1569660"/>
          </a:xfrm>
          <a:prstGeom prst="rect">
            <a:avLst/>
          </a:prstGeom>
          <a:noFill/>
        </p:spPr>
        <p:txBody>
          <a:bodyPr wrap="square" rtlCol="0">
            <a:spAutoFit/>
          </a:bodyPr>
          <a:lstStyle/>
          <a:p>
            <a:r>
              <a:rPr lang="en-US" sz="2400" i="1" dirty="0" smtClean="0">
                <a:solidFill>
                  <a:schemeClr val="accent1">
                    <a:lumMod val="75000"/>
                  </a:schemeClr>
                </a:solidFill>
              </a:rPr>
              <a:t>Effective door sweeps alone can cut pest complaints by 65%.</a:t>
            </a:r>
            <a:endParaRPr lang="en-US" sz="2400" i="1" dirty="0">
              <a:solidFill>
                <a:schemeClr val="accent1">
                  <a:lumMod val="75000"/>
                </a:schemeClr>
              </a:solidFill>
            </a:endParaRPr>
          </a:p>
        </p:txBody>
      </p:sp>
      <p:pic>
        <p:nvPicPr>
          <p:cNvPr id="12" name="Picture 4" descr="A121AInviteVent"/>
          <p:cNvPicPr>
            <a:picLocks noChangeAspect="1" noChangeArrowheads="1"/>
          </p:cNvPicPr>
          <p:nvPr/>
        </p:nvPicPr>
        <p:blipFill>
          <a:blip r:embed="rId4" cstate="print"/>
          <a:srcRect/>
          <a:stretch>
            <a:fillRect/>
          </a:stretch>
        </p:blipFill>
        <p:spPr>
          <a:xfrm>
            <a:off x="5410199" y="1143000"/>
            <a:ext cx="3514649" cy="4343400"/>
          </a:xfrm>
          <a:prstGeom prst="rect">
            <a:avLst/>
          </a:prstGeom>
          <a:effectLst>
            <a:softEdge rad="127000"/>
          </a:effectLst>
        </p:spPr>
      </p:pic>
      <p:pic>
        <p:nvPicPr>
          <p:cNvPr id="13" name="Picture 7" descr="P1010013"/>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a:xfrm>
            <a:off x="5410200" y="1295400"/>
            <a:ext cx="3505200" cy="4138613"/>
          </a:xfrm>
          <a:prstGeom prst="rect">
            <a:avLst/>
          </a:prstGeom>
          <a:effectLst>
            <a:softEdge rad="127000"/>
          </a:effectLst>
        </p:spPr>
      </p:pic>
      <p:sp>
        <p:nvSpPr>
          <p:cNvPr id="16" name="TextBox 15"/>
          <p:cNvSpPr txBox="1"/>
          <p:nvPr/>
        </p:nvSpPr>
        <p:spPr>
          <a:xfrm>
            <a:off x="152400" y="5486400"/>
            <a:ext cx="5638800" cy="830997"/>
          </a:xfrm>
          <a:prstGeom prst="rect">
            <a:avLst/>
          </a:prstGeom>
          <a:noFill/>
        </p:spPr>
        <p:txBody>
          <a:bodyPr wrap="square" rtlCol="0">
            <a:spAutoFit/>
          </a:bodyPr>
          <a:lstStyle/>
          <a:p>
            <a:pPr marL="342900" indent="-342900">
              <a:buFontTx/>
              <a:buChar char="-"/>
            </a:pPr>
            <a:r>
              <a:rPr lang="en-US" sz="2400" b="1" dirty="0" smtClean="0"/>
              <a:t>Pests, dirt, , staff satisfaction, </a:t>
            </a:r>
            <a:r>
              <a:rPr lang="en-US" sz="2400" b="1" dirty="0" smtClean="0">
                <a:solidFill>
                  <a:schemeClr val="tx1">
                    <a:lumMod val="50000"/>
                    <a:lumOff val="50000"/>
                  </a:schemeClr>
                </a:solidFill>
              </a:rPr>
              <a:t>fire safety, energy conservation, food safety…</a:t>
            </a:r>
            <a:endParaRPr lang="en-US" sz="2400" b="1" i="1" dirty="0" smtClean="0">
              <a:solidFill>
                <a:schemeClr val="tx1">
                  <a:lumMod val="50000"/>
                  <a:lumOff val="50000"/>
                </a:schemeClr>
              </a:solidFill>
            </a:endParaRPr>
          </a:p>
        </p:txBody>
      </p:sp>
    </p:spTree>
    <p:extLst>
      <p:ext uri="{BB962C8B-B14F-4D97-AF65-F5344CB8AC3E}">
        <p14:creationId xmlns:p14="http://schemas.microsoft.com/office/powerpoint/2010/main" val="5339671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Straight Connector 9"/>
          <p:cNvCxnSpPr/>
          <p:nvPr/>
        </p:nvCxnSpPr>
        <p:spPr>
          <a:xfrm>
            <a:off x="0" y="914400"/>
            <a:ext cx="8001000" cy="0"/>
          </a:xfrm>
          <a:prstGeom prst="line">
            <a:avLst/>
          </a:prstGeom>
          <a:ln w="57150">
            <a:solidFill>
              <a:srgbClr val="196333"/>
            </a:soli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11" name="Rectangle 1"/>
          <p:cNvSpPr>
            <a:spLocks noChangeArrowheads="1"/>
          </p:cNvSpPr>
          <p:nvPr/>
        </p:nvSpPr>
        <p:spPr bwMode="auto">
          <a:xfrm>
            <a:off x="0" y="6581001"/>
            <a:ext cx="9144000" cy="276999"/>
          </a:xfrm>
          <a:prstGeom prst="rect">
            <a:avLst/>
          </a:prstGeom>
          <a:solidFill>
            <a:srgbClr val="265636"/>
          </a:solid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lvl="0" fontAlgn="base">
              <a:spcBef>
                <a:spcPct val="0"/>
              </a:spcBef>
              <a:spcAft>
                <a:spcPct val="0"/>
              </a:spcAft>
            </a:pPr>
            <a:r>
              <a:rPr lang="en-US" sz="1200" i="1" dirty="0" smtClean="0">
                <a:solidFill>
                  <a:schemeClr val="bg1"/>
                </a:solidFill>
                <a:latin typeface="Times New Roman" pitchFamily="18" charset="0"/>
                <a:cs typeface="Times New Roman" pitchFamily="18" charset="0"/>
              </a:rPr>
              <a:t>Harnessing Marketplace Power to Improve Health, Environment and Economics</a:t>
            </a:r>
            <a:endParaRPr kumimoji="0" lang="en-US" sz="1200" i="1" u="none" strike="noStrike" cap="none" normalizeH="0" baseline="0" dirty="0" smtClean="0">
              <a:ln>
                <a:noFill/>
              </a:ln>
              <a:solidFill>
                <a:schemeClr val="bg1"/>
              </a:solidFill>
              <a:effectLst/>
              <a:latin typeface="Times New Roman" pitchFamily="18" charset="0"/>
              <a:cs typeface="Times New Roman" pitchFamily="18" charset="0"/>
            </a:endParaRPr>
          </a:p>
        </p:txBody>
      </p:sp>
      <p:sp>
        <p:nvSpPr>
          <p:cNvPr id="14" name="Rectangle 3"/>
          <p:cNvSpPr txBox="1">
            <a:spLocks noChangeArrowheads="1"/>
          </p:cNvSpPr>
          <p:nvPr/>
        </p:nvSpPr>
        <p:spPr>
          <a:xfrm>
            <a:off x="76200" y="1219200"/>
            <a:ext cx="8763000" cy="5410200"/>
          </a:xfrm>
          <a:prstGeom prst="rect">
            <a:avLst/>
          </a:prstGeom>
        </p:spPr>
        <p:txBody>
          <a:bodyPr vert="horz" lIns="91440" tIns="45720" rIns="91440" bIns="45720" rtlCol="0">
            <a:normAutofit/>
          </a:bodyPr>
          <a:lstStyle/>
          <a:p>
            <a:pPr marL="0" marR="0" lvl="0" indent="0" algn="l" defTabSz="914400" rtl="0" eaLnBrk="1" fontAlgn="auto" latinLnBrk="0" hangingPunct="1">
              <a:lnSpc>
                <a:spcPct val="100000"/>
              </a:lnSpc>
              <a:spcBef>
                <a:spcPct val="20000"/>
              </a:spcBef>
              <a:spcAft>
                <a:spcPts val="0"/>
              </a:spcAft>
              <a:buClrTx/>
              <a:buSzTx/>
              <a:buFontTx/>
              <a:buNone/>
              <a:tabLst/>
              <a:defRPr/>
            </a:pPr>
            <a:endParaRPr kumimoji="0" lang="en-US" sz="1800" b="0" i="0" u="none" strike="noStrike" kern="1200" cap="none" spc="0" normalizeH="0" baseline="0" noProof="0" dirty="0" smtClean="0">
              <a:ln>
                <a:noFill/>
              </a:ln>
              <a:solidFill>
                <a:schemeClr val="tx1"/>
              </a:solidFill>
              <a:effectLst/>
              <a:uLnTx/>
              <a:uFillTx/>
              <a:latin typeface="+mn-lt"/>
              <a:ea typeface="+mn-ea"/>
              <a:cs typeface="+mn-cs"/>
            </a:endParaRPr>
          </a:p>
        </p:txBody>
      </p:sp>
      <p:sp>
        <p:nvSpPr>
          <p:cNvPr id="2" name="TextBox 1"/>
          <p:cNvSpPr txBox="1"/>
          <p:nvPr/>
        </p:nvSpPr>
        <p:spPr>
          <a:xfrm>
            <a:off x="1219200" y="1231642"/>
            <a:ext cx="6629400" cy="5016758"/>
          </a:xfrm>
          <a:prstGeom prst="rect">
            <a:avLst/>
          </a:prstGeom>
          <a:noFill/>
        </p:spPr>
        <p:txBody>
          <a:bodyPr wrap="square" rtlCol="0">
            <a:spAutoFit/>
          </a:bodyPr>
          <a:lstStyle/>
          <a:p>
            <a:pPr algn="ctr"/>
            <a:r>
              <a:rPr lang="en-US" sz="8000" dirty="0" smtClean="0"/>
              <a:t>How much does each pest complaint cost you?</a:t>
            </a:r>
            <a:endParaRPr lang="en-US" sz="8000" dirty="0"/>
          </a:p>
        </p:txBody>
      </p:sp>
    </p:spTree>
    <p:extLst>
      <p:ext uri="{BB962C8B-B14F-4D97-AF65-F5344CB8AC3E}">
        <p14:creationId xmlns:p14="http://schemas.microsoft.com/office/powerpoint/2010/main" val="22779692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Straight Connector 9"/>
          <p:cNvCxnSpPr/>
          <p:nvPr/>
        </p:nvCxnSpPr>
        <p:spPr>
          <a:xfrm>
            <a:off x="0" y="914400"/>
            <a:ext cx="8001000" cy="0"/>
          </a:xfrm>
          <a:prstGeom prst="line">
            <a:avLst/>
          </a:prstGeom>
          <a:ln w="57150">
            <a:solidFill>
              <a:srgbClr val="196333"/>
            </a:soli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11" name="Rectangle 1"/>
          <p:cNvSpPr>
            <a:spLocks noChangeArrowheads="1"/>
          </p:cNvSpPr>
          <p:nvPr/>
        </p:nvSpPr>
        <p:spPr bwMode="auto">
          <a:xfrm>
            <a:off x="0" y="6581001"/>
            <a:ext cx="9144000" cy="276999"/>
          </a:xfrm>
          <a:prstGeom prst="rect">
            <a:avLst/>
          </a:prstGeom>
          <a:solidFill>
            <a:srgbClr val="265636"/>
          </a:solid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lvl="0" fontAlgn="base">
              <a:spcBef>
                <a:spcPct val="0"/>
              </a:spcBef>
              <a:spcAft>
                <a:spcPct val="0"/>
              </a:spcAft>
            </a:pPr>
            <a:r>
              <a:rPr lang="en-US" sz="1200" i="1" dirty="0" smtClean="0">
                <a:solidFill>
                  <a:schemeClr val="bg1"/>
                </a:solidFill>
                <a:latin typeface="Times New Roman" pitchFamily="18" charset="0"/>
                <a:cs typeface="Times New Roman" pitchFamily="18" charset="0"/>
              </a:rPr>
              <a:t>Harnessing Marketplace Power to Improve Health, Environment and Economics</a:t>
            </a:r>
            <a:endParaRPr kumimoji="0" lang="en-US" sz="1200" i="1" u="none" strike="noStrike" cap="none" normalizeH="0" baseline="0" dirty="0" smtClean="0">
              <a:ln>
                <a:noFill/>
              </a:ln>
              <a:solidFill>
                <a:schemeClr val="bg1"/>
              </a:solidFill>
              <a:effectLst/>
              <a:latin typeface="Times New Roman" pitchFamily="18" charset="0"/>
              <a:cs typeface="Times New Roman" pitchFamily="18" charset="0"/>
            </a:endParaRPr>
          </a:p>
        </p:txBody>
      </p:sp>
      <p:sp>
        <p:nvSpPr>
          <p:cNvPr id="14" name="Rectangle 3"/>
          <p:cNvSpPr txBox="1">
            <a:spLocks noChangeArrowheads="1"/>
          </p:cNvSpPr>
          <p:nvPr/>
        </p:nvSpPr>
        <p:spPr>
          <a:xfrm>
            <a:off x="76200" y="1219200"/>
            <a:ext cx="8763000" cy="5410200"/>
          </a:xfrm>
          <a:prstGeom prst="rect">
            <a:avLst/>
          </a:prstGeom>
        </p:spPr>
        <p:txBody>
          <a:bodyPr vert="horz" lIns="91440" tIns="45720" rIns="91440" bIns="45720" rtlCol="0">
            <a:normAutofit/>
          </a:bodyPr>
          <a:lstStyle/>
          <a:p>
            <a:pPr marL="0" marR="0" lvl="0" indent="0" algn="l" defTabSz="914400" rtl="0" eaLnBrk="1" fontAlgn="auto" latinLnBrk="0" hangingPunct="1">
              <a:lnSpc>
                <a:spcPct val="100000"/>
              </a:lnSpc>
              <a:spcBef>
                <a:spcPct val="20000"/>
              </a:spcBef>
              <a:spcAft>
                <a:spcPts val="0"/>
              </a:spcAft>
              <a:buClrTx/>
              <a:buSzTx/>
              <a:buFontTx/>
              <a:buNone/>
              <a:tabLst/>
              <a:defRPr/>
            </a:pPr>
            <a:endParaRPr kumimoji="0" lang="en-US" sz="1800" b="0" i="0" u="none" strike="noStrike" kern="1200" cap="none" spc="0" normalizeH="0" baseline="0" noProof="0" dirty="0" smtClean="0">
              <a:ln>
                <a:noFill/>
              </a:ln>
              <a:solidFill>
                <a:schemeClr val="tx1"/>
              </a:solidFill>
              <a:effectLst/>
              <a:uLnTx/>
              <a:uFillTx/>
              <a:latin typeface="+mn-lt"/>
              <a:ea typeface="+mn-ea"/>
              <a:cs typeface="+mn-cs"/>
            </a:endParaRPr>
          </a:p>
        </p:txBody>
      </p:sp>
      <p:sp>
        <p:nvSpPr>
          <p:cNvPr id="2" name="TextBox 1"/>
          <p:cNvSpPr txBox="1"/>
          <p:nvPr/>
        </p:nvSpPr>
        <p:spPr>
          <a:xfrm>
            <a:off x="609600" y="1856125"/>
            <a:ext cx="7239000" cy="3477875"/>
          </a:xfrm>
          <a:prstGeom prst="rect">
            <a:avLst/>
          </a:prstGeom>
          <a:noFill/>
        </p:spPr>
        <p:txBody>
          <a:bodyPr wrap="square" rtlCol="0">
            <a:spAutoFit/>
          </a:bodyPr>
          <a:lstStyle/>
          <a:p>
            <a:pPr marL="1143000" indent="-1143000">
              <a:buFont typeface="+mj-lt"/>
              <a:buAutoNum type="arabicPeriod"/>
            </a:pPr>
            <a:r>
              <a:rPr lang="en-US" sz="4400" dirty="0" smtClean="0"/>
              <a:t>Stop work, log complaint.</a:t>
            </a:r>
          </a:p>
          <a:p>
            <a:pPr marL="1143000" indent="-1143000">
              <a:buFont typeface="+mj-lt"/>
              <a:buAutoNum type="arabicPeriod"/>
            </a:pPr>
            <a:r>
              <a:rPr lang="en-US" sz="4400" dirty="0" smtClean="0"/>
              <a:t>Receive complaint.</a:t>
            </a:r>
          </a:p>
          <a:p>
            <a:pPr marL="1143000" indent="-1143000">
              <a:buFont typeface="+mj-lt"/>
              <a:buAutoNum type="arabicPeriod"/>
            </a:pPr>
            <a:r>
              <a:rPr lang="en-US" sz="4400" dirty="0" smtClean="0"/>
              <a:t>Evaluate complaint.</a:t>
            </a:r>
          </a:p>
          <a:p>
            <a:pPr marL="1143000" indent="-1143000">
              <a:buFont typeface="+mj-lt"/>
              <a:buAutoNum type="arabicPeriod"/>
            </a:pPr>
            <a:r>
              <a:rPr lang="en-US" sz="4400" dirty="0" smtClean="0"/>
              <a:t>Take action.</a:t>
            </a:r>
          </a:p>
          <a:p>
            <a:pPr marL="1143000" indent="-1143000">
              <a:buFont typeface="+mj-lt"/>
              <a:buAutoNum type="arabicPeriod"/>
            </a:pPr>
            <a:r>
              <a:rPr lang="en-US" sz="4400" dirty="0" smtClean="0"/>
              <a:t>Log action, close report.</a:t>
            </a:r>
            <a:endParaRPr lang="en-US" sz="4400" dirty="0"/>
          </a:p>
        </p:txBody>
      </p:sp>
    </p:spTree>
    <p:extLst>
      <p:ext uri="{BB962C8B-B14F-4D97-AF65-F5344CB8AC3E}">
        <p14:creationId xmlns:p14="http://schemas.microsoft.com/office/powerpoint/2010/main" val="33485625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Straight Connector 9"/>
          <p:cNvCxnSpPr/>
          <p:nvPr/>
        </p:nvCxnSpPr>
        <p:spPr>
          <a:xfrm>
            <a:off x="0" y="914400"/>
            <a:ext cx="8001000" cy="0"/>
          </a:xfrm>
          <a:prstGeom prst="line">
            <a:avLst/>
          </a:prstGeom>
          <a:ln w="57150">
            <a:solidFill>
              <a:srgbClr val="196333"/>
            </a:soli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11" name="Rectangle 1"/>
          <p:cNvSpPr>
            <a:spLocks noChangeArrowheads="1"/>
          </p:cNvSpPr>
          <p:nvPr/>
        </p:nvSpPr>
        <p:spPr bwMode="auto">
          <a:xfrm>
            <a:off x="0" y="6581001"/>
            <a:ext cx="9144000" cy="276999"/>
          </a:xfrm>
          <a:prstGeom prst="rect">
            <a:avLst/>
          </a:prstGeom>
          <a:solidFill>
            <a:srgbClr val="265636"/>
          </a:solid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lvl="0" fontAlgn="base">
              <a:spcBef>
                <a:spcPct val="0"/>
              </a:spcBef>
              <a:spcAft>
                <a:spcPct val="0"/>
              </a:spcAft>
            </a:pPr>
            <a:r>
              <a:rPr lang="en-US" sz="1200" i="1" dirty="0" smtClean="0">
                <a:solidFill>
                  <a:schemeClr val="bg1"/>
                </a:solidFill>
                <a:latin typeface="Times New Roman" pitchFamily="18" charset="0"/>
                <a:cs typeface="Times New Roman" pitchFamily="18" charset="0"/>
              </a:rPr>
              <a:t>Harnessing Marketplace Power to Improve Health, Environment and Economics</a:t>
            </a:r>
            <a:endParaRPr kumimoji="0" lang="en-US" sz="1200" i="1" u="none" strike="noStrike" cap="none" normalizeH="0" baseline="0" dirty="0" smtClean="0">
              <a:ln>
                <a:noFill/>
              </a:ln>
              <a:solidFill>
                <a:schemeClr val="bg1"/>
              </a:solidFill>
              <a:effectLst/>
              <a:latin typeface="Times New Roman" pitchFamily="18" charset="0"/>
              <a:cs typeface="Times New Roman" pitchFamily="18" charset="0"/>
            </a:endParaRPr>
          </a:p>
        </p:txBody>
      </p:sp>
      <p:sp>
        <p:nvSpPr>
          <p:cNvPr id="14" name="Rectangle 3"/>
          <p:cNvSpPr txBox="1">
            <a:spLocks noChangeArrowheads="1"/>
          </p:cNvSpPr>
          <p:nvPr/>
        </p:nvSpPr>
        <p:spPr>
          <a:xfrm>
            <a:off x="76200" y="1219200"/>
            <a:ext cx="8763000" cy="5410200"/>
          </a:xfrm>
          <a:prstGeom prst="rect">
            <a:avLst/>
          </a:prstGeom>
        </p:spPr>
        <p:txBody>
          <a:bodyPr vert="horz" lIns="91440" tIns="45720" rIns="91440" bIns="45720" rtlCol="0">
            <a:normAutofit/>
          </a:bodyPr>
          <a:lstStyle/>
          <a:p>
            <a:pPr marL="0" marR="0" lvl="0" indent="0" algn="l" defTabSz="914400" rtl="0" eaLnBrk="1" fontAlgn="auto" latinLnBrk="0" hangingPunct="1">
              <a:lnSpc>
                <a:spcPct val="100000"/>
              </a:lnSpc>
              <a:spcBef>
                <a:spcPct val="20000"/>
              </a:spcBef>
              <a:spcAft>
                <a:spcPts val="0"/>
              </a:spcAft>
              <a:buClrTx/>
              <a:buSzTx/>
              <a:buFontTx/>
              <a:buNone/>
              <a:tabLst/>
              <a:defRPr/>
            </a:pPr>
            <a:endParaRPr kumimoji="0" lang="en-US" sz="1800" b="0" i="0" u="none" strike="noStrike" kern="1200" cap="none" spc="0" normalizeH="0" baseline="0" noProof="0" dirty="0" smtClean="0">
              <a:ln>
                <a:noFill/>
              </a:ln>
              <a:solidFill>
                <a:schemeClr val="tx1"/>
              </a:solidFill>
              <a:effectLst/>
              <a:uLnTx/>
              <a:uFillTx/>
              <a:latin typeface="+mn-lt"/>
              <a:ea typeface="+mn-ea"/>
              <a:cs typeface="+mn-cs"/>
            </a:endParaRPr>
          </a:p>
        </p:txBody>
      </p:sp>
      <p:sp>
        <p:nvSpPr>
          <p:cNvPr id="2" name="TextBox 1"/>
          <p:cNvSpPr txBox="1"/>
          <p:nvPr/>
        </p:nvSpPr>
        <p:spPr>
          <a:xfrm>
            <a:off x="1219200" y="1231642"/>
            <a:ext cx="6629400" cy="5016758"/>
          </a:xfrm>
          <a:prstGeom prst="rect">
            <a:avLst/>
          </a:prstGeom>
          <a:noFill/>
        </p:spPr>
        <p:txBody>
          <a:bodyPr wrap="square" rtlCol="0">
            <a:spAutoFit/>
          </a:bodyPr>
          <a:lstStyle/>
          <a:p>
            <a:pPr algn="ctr"/>
            <a:r>
              <a:rPr lang="en-US" sz="8000" dirty="0" smtClean="0"/>
              <a:t>Wouldn’t you like to cut those costs by 90%?</a:t>
            </a:r>
            <a:endParaRPr lang="en-US" sz="8000" dirty="0"/>
          </a:p>
        </p:txBody>
      </p:sp>
    </p:spTree>
    <p:extLst>
      <p:ext uri="{BB962C8B-B14F-4D97-AF65-F5344CB8AC3E}">
        <p14:creationId xmlns:p14="http://schemas.microsoft.com/office/powerpoint/2010/main" val="39400690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Straight Connector 9"/>
          <p:cNvCxnSpPr/>
          <p:nvPr/>
        </p:nvCxnSpPr>
        <p:spPr>
          <a:xfrm>
            <a:off x="0" y="914400"/>
            <a:ext cx="8001000" cy="0"/>
          </a:xfrm>
          <a:prstGeom prst="line">
            <a:avLst/>
          </a:prstGeom>
          <a:ln w="57150">
            <a:solidFill>
              <a:srgbClr val="196333"/>
            </a:soli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11" name="Rectangle 1"/>
          <p:cNvSpPr>
            <a:spLocks noChangeArrowheads="1"/>
          </p:cNvSpPr>
          <p:nvPr/>
        </p:nvSpPr>
        <p:spPr bwMode="auto">
          <a:xfrm>
            <a:off x="0" y="6581001"/>
            <a:ext cx="9144000" cy="276999"/>
          </a:xfrm>
          <a:prstGeom prst="rect">
            <a:avLst/>
          </a:prstGeom>
          <a:solidFill>
            <a:srgbClr val="265636"/>
          </a:solid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lvl="0" fontAlgn="base">
              <a:spcBef>
                <a:spcPct val="0"/>
              </a:spcBef>
              <a:spcAft>
                <a:spcPct val="0"/>
              </a:spcAft>
            </a:pPr>
            <a:r>
              <a:rPr lang="en-US" sz="1200" i="1" dirty="0" smtClean="0">
                <a:solidFill>
                  <a:schemeClr val="bg1"/>
                </a:solidFill>
                <a:latin typeface="Times New Roman" pitchFamily="18" charset="0"/>
                <a:cs typeface="Times New Roman" pitchFamily="18" charset="0"/>
              </a:rPr>
              <a:t>Harnessing Marketplace Power to Improve Health, Environment and Economics</a:t>
            </a:r>
            <a:endParaRPr kumimoji="0" lang="en-US" sz="1200" i="1" u="none" strike="noStrike" cap="none" normalizeH="0" baseline="0" dirty="0" smtClean="0">
              <a:ln>
                <a:noFill/>
              </a:ln>
              <a:solidFill>
                <a:schemeClr val="bg1"/>
              </a:solidFill>
              <a:effectLst/>
              <a:latin typeface="Times New Roman" pitchFamily="18" charset="0"/>
              <a:cs typeface="Times New Roman" pitchFamily="18" charset="0"/>
            </a:endParaRPr>
          </a:p>
        </p:txBody>
      </p:sp>
      <p:sp>
        <p:nvSpPr>
          <p:cNvPr id="14" name="Rectangle 3"/>
          <p:cNvSpPr txBox="1">
            <a:spLocks noChangeArrowheads="1"/>
          </p:cNvSpPr>
          <p:nvPr/>
        </p:nvSpPr>
        <p:spPr>
          <a:xfrm>
            <a:off x="76200" y="1219200"/>
            <a:ext cx="8763000" cy="5410200"/>
          </a:xfrm>
          <a:prstGeom prst="rect">
            <a:avLst/>
          </a:prstGeom>
        </p:spPr>
        <p:txBody>
          <a:bodyPr vert="horz" lIns="91440" tIns="45720" rIns="91440" bIns="45720" rtlCol="0">
            <a:normAutofit/>
          </a:bodyPr>
          <a:lstStyle/>
          <a:p>
            <a:pPr marL="0" marR="0" lvl="0" indent="0" algn="l" defTabSz="914400" rtl="0" eaLnBrk="1" fontAlgn="auto" latinLnBrk="0" hangingPunct="1">
              <a:lnSpc>
                <a:spcPct val="100000"/>
              </a:lnSpc>
              <a:spcBef>
                <a:spcPct val="20000"/>
              </a:spcBef>
              <a:spcAft>
                <a:spcPts val="0"/>
              </a:spcAft>
              <a:buClrTx/>
              <a:buSzTx/>
              <a:buFontTx/>
              <a:buNone/>
              <a:tabLst/>
              <a:defRPr/>
            </a:pPr>
            <a:endParaRPr kumimoji="0" lang="en-US" sz="1800" b="0" i="0" u="none" strike="noStrike" kern="1200" cap="none" spc="0" normalizeH="0" baseline="0" noProof="0" dirty="0" smtClean="0">
              <a:ln>
                <a:noFill/>
              </a:ln>
              <a:solidFill>
                <a:schemeClr val="tx1"/>
              </a:solidFill>
              <a:effectLst/>
              <a:uLnTx/>
              <a:uFillTx/>
              <a:latin typeface="+mn-lt"/>
              <a:ea typeface="+mn-ea"/>
              <a:cs typeface="+mn-cs"/>
            </a:endParaRPr>
          </a:p>
        </p:txBody>
      </p:sp>
      <p:sp>
        <p:nvSpPr>
          <p:cNvPr id="7" name="Title 1"/>
          <p:cNvSpPr txBox="1">
            <a:spLocks/>
          </p:cNvSpPr>
          <p:nvPr/>
        </p:nvSpPr>
        <p:spPr>
          <a:xfrm>
            <a:off x="457200" y="0"/>
            <a:ext cx="8229600" cy="1143000"/>
          </a:xfrm>
          <a:prstGeom prst="rect">
            <a:avLst/>
          </a:prstGeom>
        </p:spPr>
        <p:txBody>
          <a:bodyPr vert="horz" lIns="91440" tIns="45720" rIns="91440" bIns="45720" rtlCol="0" anchor="ctr">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4400" b="1" i="0" u="none" strike="noStrike" kern="1200" cap="small" spc="200" normalizeH="0" baseline="0" noProof="0" dirty="0" smtClean="0">
                <a:ln>
                  <a:noFill/>
                </a:ln>
                <a:solidFill>
                  <a:schemeClr val="tx1"/>
                </a:solidFill>
                <a:effectLst/>
                <a:uLnTx/>
                <a:uFillTx/>
                <a:latin typeface="+mj-lt"/>
                <a:ea typeface="+mj-ea"/>
                <a:cs typeface="+mj-cs"/>
              </a:rPr>
              <a:t>Happy Staff</a:t>
            </a:r>
            <a:r>
              <a:rPr lang="en-US" sz="4400" b="1" cap="small" spc="200" noProof="0" dirty="0" smtClean="0">
                <a:latin typeface="+mj-lt"/>
                <a:ea typeface="+mj-ea"/>
                <a:cs typeface="+mj-cs"/>
              </a:rPr>
              <a:t>?</a:t>
            </a:r>
            <a:endParaRPr kumimoji="0" lang="en-US" sz="4400" b="1" i="0" u="none" strike="noStrike" kern="1200" cap="small" spc="200" normalizeH="0" baseline="0" noProof="0" dirty="0">
              <a:ln>
                <a:noFill/>
              </a:ln>
              <a:solidFill>
                <a:schemeClr val="tx1"/>
              </a:solidFill>
              <a:effectLst/>
              <a:uLnTx/>
              <a:uFillTx/>
              <a:latin typeface="+mj-lt"/>
              <a:ea typeface="+mj-ea"/>
              <a:cs typeface="+mj-cs"/>
            </a:endParaRPr>
          </a:p>
        </p:txBody>
      </p:sp>
      <p:pic>
        <p:nvPicPr>
          <p:cNvPr id="3" name="Picture 2"/>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381000" y="2514600"/>
            <a:ext cx="4114800" cy="2286000"/>
          </a:xfrm>
          <a:prstGeom prst="rect">
            <a:avLst/>
          </a:prstGeom>
        </p:spPr>
      </p:pic>
      <p:pic>
        <p:nvPicPr>
          <p:cNvPr id="4" name="Picture 3"/>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4953000" y="1219200"/>
            <a:ext cx="3200400" cy="2133600"/>
          </a:xfrm>
          <a:prstGeom prst="rect">
            <a:avLst/>
          </a:prstGeom>
        </p:spPr>
      </p:pic>
      <p:pic>
        <p:nvPicPr>
          <p:cNvPr id="5" name="Picture 4"/>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4980317" y="3505200"/>
            <a:ext cx="4011283" cy="3008462"/>
          </a:xfrm>
          <a:prstGeom prst="rect">
            <a:avLst/>
          </a:prstGeom>
        </p:spPr>
      </p:pic>
    </p:spTree>
    <p:extLst>
      <p:ext uri="{BB962C8B-B14F-4D97-AF65-F5344CB8AC3E}">
        <p14:creationId xmlns:p14="http://schemas.microsoft.com/office/powerpoint/2010/main" val="10065748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Straight Connector 9"/>
          <p:cNvCxnSpPr/>
          <p:nvPr/>
        </p:nvCxnSpPr>
        <p:spPr>
          <a:xfrm>
            <a:off x="0" y="914400"/>
            <a:ext cx="8001000" cy="0"/>
          </a:xfrm>
          <a:prstGeom prst="line">
            <a:avLst/>
          </a:prstGeom>
          <a:ln w="57150">
            <a:solidFill>
              <a:srgbClr val="196333"/>
            </a:soli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11" name="Rectangle 1"/>
          <p:cNvSpPr>
            <a:spLocks noChangeArrowheads="1"/>
          </p:cNvSpPr>
          <p:nvPr/>
        </p:nvSpPr>
        <p:spPr bwMode="auto">
          <a:xfrm>
            <a:off x="0" y="6581001"/>
            <a:ext cx="9144000" cy="276999"/>
          </a:xfrm>
          <a:prstGeom prst="rect">
            <a:avLst/>
          </a:prstGeom>
          <a:solidFill>
            <a:srgbClr val="265636"/>
          </a:solid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lvl="0" fontAlgn="base">
              <a:spcBef>
                <a:spcPct val="0"/>
              </a:spcBef>
              <a:spcAft>
                <a:spcPct val="0"/>
              </a:spcAft>
            </a:pPr>
            <a:r>
              <a:rPr lang="en-US" sz="1200" i="1" dirty="0" smtClean="0">
                <a:solidFill>
                  <a:schemeClr val="bg1"/>
                </a:solidFill>
                <a:latin typeface="Times New Roman" pitchFamily="18" charset="0"/>
                <a:cs typeface="Times New Roman" pitchFamily="18" charset="0"/>
              </a:rPr>
              <a:t>Harnessing Marketplace Power to Improve Health, Environment and Economics</a:t>
            </a:r>
            <a:endParaRPr kumimoji="0" lang="en-US" sz="1200" i="1" u="none" strike="noStrike" cap="none" normalizeH="0" baseline="0" dirty="0" smtClean="0">
              <a:ln>
                <a:noFill/>
              </a:ln>
              <a:solidFill>
                <a:schemeClr val="bg1"/>
              </a:solidFill>
              <a:effectLst/>
              <a:latin typeface="Times New Roman" pitchFamily="18" charset="0"/>
              <a:cs typeface="Times New Roman" pitchFamily="18" charset="0"/>
            </a:endParaRPr>
          </a:p>
        </p:txBody>
      </p:sp>
      <p:sp>
        <p:nvSpPr>
          <p:cNvPr id="14" name="Rectangle 3"/>
          <p:cNvSpPr txBox="1">
            <a:spLocks noChangeArrowheads="1"/>
          </p:cNvSpPr>
          <p:nvPr/>
        </p:nvSpPr>
        <p:spPr>
          <a:xfrm>
            <a:off x="76200" y="1219200"/>
            <a:ext cx="8763000" cy="5410200"/>
          </a:xfrm>
          <a:prstGeom prst="rect">
            <a:avLst/>
          </a:prstGeom>
        </p:spPr>
        <p:txBody>
          <a:bodyPr vert="horz" lIns="91440" tIns="45720" rIns="91440" bIns="45720" rtlCol="0">
            <a:normAutofit/>
          </a:bodyPr>
          <a:lstStyle/>
          <a:p>
            <a:pPr marL="0" marR="0" lvl="0" indent="0" algn="l" defTabSz="914400" rtl="0" eaLnBrk="1" fontAlgn="auto" latinLnBrk="0" hangingPunct="1">
              <a:lnSpc>
                <a:spcPct val="100000"/>
              </a:lnSpc>
              <a:spcBef>
                <a:spcPct val="20000"/>
              </a:spcBef>
              <a:spcAft>
                <a:spcPts val="0"/>
              </a:spcAft>
              <a:buClrTx/>
              <a:buSzTx/>
              <a:buFontTx/>
              <a:buNone/>
              <a:tabLst/>
              <a:defRPr/>
            </a:pPr>
            <a:endParaRPr kumimoji="0" lang="en-US" sz="1800" b="0" i="0" u="none" strike="noStrike" kern="1200" cap="none" spc="0" normalizeH="0" baseline="0" noProof="0" dirty="0" smtClean="0">
              <a:ln>
                <a:noFill/>
              </a:ln>
              <a:solidFill>
                <a:schemeClr val="tx1"/>
              </a:solidFill>
              <a:effectLst/>
              <a:uLnTx/>
              <a:uFillTx/>
              <a:latin typeface="+mn-lt"/>
              <a:ea typeface="+mn-ea"/>
              <a:cs typeface="+mn-cs"/>
            </a:endParaRPr>
          </a:p>
        </p:txBody>
      </p:sp>
      <p:pic>
        <p:nvPicPr>
          <p:cNvPr id="6" name="Picture 5"/>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85800" y="1066800"/>
            <a:ext cx="7010400" cy="5257800"/>
          </a:xfrm>
          <a:prstGeom prst="rect">
            <a:avLst/>
          </a:prstGeom>
        </p:spPr>
      </p:pic>
      <p:sp>
        <p:nvSpPr>
          <p:cNvPr id="7" name="Title 1"/>
          <p:cNvSpPr txBox="1">
            <a:spLocks/>
          </p:cNvSpPr>
          <p:nvPr/>
        </p:nvSpPr>
        <p:spPr>
          <a:xfrm>
            <a:off x="457200" y="0"/>
            <a:ext cx="8229600" cy="1143000"/>
          </a:xfrm>
          <a:prstGeom prst="rect">
            <a:avLst/>
          </a:prstGeom>
        </p:spPr>
        <p:txBody>
          <a:bodyPr vert="horz" lIns="91440" tIns="45720" rIns="91440" bIns="45720" rtlCol="0" anchor="ctr">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4400" b="1" i="0" u="none" strike="noStrike" kern="1200" cap="small" spc="200" normalizeH="0" baseline="0" noProof="0" dirty="0" smtClean="0">
                <a:ln>
                  <a:noFill/>
                </a:ln>
                <a:solidFill>
                  <a:schemeClr val="tx1"/>
                </a:solidFill>
                <a:effectLst/>
                <a:uLnTx/>
                <a:uFillTx/>
                <a:latin typeface="+mj-lt"/>
                <a:ea typeface="+mj-ea"/>
                <a:cs typeface="+mj-cs"/>
              </a:rPr>
              <a:t>Happy Staff</a:t>
            </a:r>
            <a:r>
              <a:rPr lang="en-US" sz="4400" b="1" cap="small" spc="200" noProof="0" dirty="0" smtClean="0">
                <a:latin typeface="+mj-lt"/>
                <a:ea typeface="+mj-ea"/>
                <a:cs typeface="+mj-cs"/>
              </a:rPr>
              <a:t>?</a:t>
            </a:r>
            <a:endParaRPr kumimoji="0" lang="en-US" sz="4400" b="1" i="0" u="none" strike="noStrike" kern="1200" cap="small" spc="200" normalizeH="0" baseline="0" noProof="0" dirty="0">
              <a:ln>
                <a:noFill/>
              </a:ln>
              <a:solidFill>
                <a:schemeClr val="tx1"/>
              </a:solidFill>
              <a:effectLst/>
              <a:uLnTx/>
              <a:uFillTx/>
              <a:latin typeface="+mj-lt"/>
              <a:ea typeface="+mj-ea"/>
              <a:cs typeface="+mj-cs"/>
            </a:endParaRPr>
          </a:p>
        </p:txBody>
      </p:sp>
    </p:spTree>
    <p:extLst>
      <p:ext uri="{BB962C8B-B14F-4D97-AF65-F5344CB8AC3E}">
        <p14:creationId xmlns:p14="http://schemas.microsoft.com/office/powerpoint/2010/main" val="25213308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609600" y="990600"/>
            <a:ext cx="8077200" cy="5601533"/>
          </a:xfrm>
          <a:prstGeom prst="rect">
            <a:avLst/>
          </a:prstGeom>
        </p:spPr>
        <p:txBody>
          <a:bodyPr wrap="square">
            <a:spAutoFit/>
          </a:bodyPr>
          <a:lstStyle/>
          <a:p>
            <a:pPr marL="457200" indent="-457200">
              <a:spcAft>
                <a:spcPts val="600"/>
              </a:spcAft>
              <a:buFont typeface="Wingdings" panose="05000000000000000000" pitchFamily="2" charset="2"/>
              <a:buChar char="ü"/>
            </a:pPr>
            <a:r>
              <a:rPr lang="en-US" sz="2800" dirty="0" smtClean="0">
                <a:solidFill>
                  <a:prstClr val="black"/>
                </a:solidFill>
              </a:rPr>
              <a:t>Fewer staff and student absences</a:t>
            </a:r>
          </a:p>
          <a:p>
            <a:pPr marL="457200" indent="-457200">
              <a:spcAft>
                <a:spcPts val="600"/>
              </a:spcAft>
              <a:buFont typeface="Wingdings" panose="05000000000000000000" pitchFamily="2" charset="2"/>
              <a:buChar char="ü"/>
            </a:pPr>
            <a:r>
              <a:rPr lang="en-US" sz="2800" dirty="0" smtClean="0">
                <a:solidFill>
                  <a:prstClr val="black"/>
                </a:solidFill>
              </a:rPr>
              <a:t>Better student performance</a:t>
            </a:r>
          </a:p>
          <a:p>
            <a:pPr marL="457200" indent="-457200">
              <a:spcAft>
                <a:spcPts val="600"/>
              </a:spcAft>
              <a:buFont typeface="Wingdings" panose="05000000000000000000" pitchFamily="2" charset="2"/>
              <a:buChar char="ü"/>
            </a:pPr>
            <a:r>
              <a:rPr lang="en-US" sz="2800" dirty="0">
                <a:solidFill>
                  <a:prstClr val="black"/>
                </a:solidFill>
              </a:rPr>
              <a:t>Fewer </a:t>
            </a:r>
            <a:r>
              <a:rPr lang="en-US" sz="2800" dirty="0" smtClean="0">
                <a:solidFill>
                  <a:prstClr val="black"/>
                </a:solidFill>
              </a:rPr>
              <a:t>pests, fewer costly pest </a:t>
            </a:r>
            <a:r>
              <a:rPr lang="en-US" sz="2800" dirty="0">
                <a:solidFill>
                  <a:prstClr val="black"/>
                </a:solidFill>
              </a:rPr>
              <a:t>complaints </a:t>
            </a:r>
            <a:endParaRPr lang="en-US" sz="2800" dirty="0" smtClean="0">
              <a:solidFill>
                <a:prstClr val="black"/>
              </a:solidFill>
            </a:endParaRPr>
          </a:p>
          <a:p>
            <a:pPr marL="457200" indent="-457200">
              <a:spcAft>
                <a:spcPts val="600"/>
              </a:spcAft>
              <a:buFont typeface="Wingdings" panose="05000000000000000000" pitchFamily="2" charset="2"/>
              <a:buChar char="ü"/>
            </a:pPr>
            <a:r>
              <a:rPr lang="en-US" sz="2800" dirty="0" smtClean="0">
                <a:solidFill>
                  <a:prstClr val="black"/>
                </a:solidFill>
              </a:rPr>
              <a:t>Greater staff satisfaction</a:t>
            </a:r>
          </a:p>
          <a:p>
            <a:pPr marL="457200" indent="-457200">
              <a:spcAft>
                <a:spcPts val="600"/>
              </a:spcAft>
              <a:buFont typeface="Arial" panose="020B0604020202020204" pitchFamily="34" charset="0"/>
              <a:buChar char="•"/>
            </a:pPr>
            <a:r>
              <a:rPr lang="en-US" sz="2800" dirty="0">
                <a:solidFill>
                  <a:prstClr val="black"/>
                </a:solidFill>
              </a:rPr>
              <a:t>Lower liability</a:t>
            </a:r>
            <a:r>
              <a:rPr lang="en-US" sz="2800" dirty="0" smtClean="0">
                <a:solidFill>
                  <a:prstClr val="black"/>
                </a:solidFill>
              </a:rPr>
              <a:t> </a:t>
            </a:r>
          </a:p>
          <a:p>
            <a:pPr marL="457200" indent="-457200">
              <a:spcAft>
                <a:spcPts val="600"/>
              </a:spcAft>
              <a:buFont typeface="Arial" panose="020B0604020202020204" pitchFamily="34" charset="0"/>
              <a:buChar char="•"/>
            </a:pPr>
            <a:r>
              <a:rPr lang="en-US" sz="2800" dirty="0" smtClean="0">
                <a:solidFill>
                  <a:prstClr val="black"/>
                </a:solidFill>
              </a:rPr>
              <a:t>Food safety</a:t>
            </a:r>
          </a:p>
          <a:p>
            <a:pPr marL="457200" indent="-457200">
              <a:spcAft>
                <a:spcPts val="600"/>
              </a:spcAft>
              <a:buFont typeface="Arial" panose="020B0604020202020204" pitchFamily="34" charset="0"/>
              <a:buChar char="•"/>
            </a:pPr>
            <a:r>
              <a:rPr lang="en-US" sz="2800" dirty="0" smtClean="0">
                <a:solidFill>
                  <a:prstClr val="black"/>
                </a:solidFill>
              </a:rPr>
              <a:t>Fire safety</a:t>
            </a:r>
          </a:p>
          <a:p>
            <a:pPr marL="457200" indent="-457200">
              <a:spcAft>
                <a:spcPts val="600"/>
              </a:spcAft>
              <a:buFont typeface="Arial" panose="020B0604020202020204" pitchFamily="34" charset="0"/>
              <a:buChar char="•"/>
            </a:pPr>
            <a:r>
              <a:rPr lang="en-US" sz="2800" dirty="0" smtClean="0">
                <a:solidFill>
                  <a:prstClr val="black"/>
                </a:solidFill>
              </a:rPr>
              <a:t>Energy, water conservation</a:t>
            </a:r>
          </a:p>
          <a:p>
            <a:pPr marL="457200" indent="-457200">
              <a:spcAft>
                <a:spcPts val="600"/>
              </a:spcAft>
              <a:buFont typeface="Arial" panose="020B0604020202020204" pitchFamily="34" charset="0"/>
              <a:buChar char="•"/>
            </a:pPr>
            <a:r>
              <a:rPr lang="en-US" sz="2800" dirty="0" smtClean="0">
                <a:solidFill>
                  <a:prstClr val="black"/>
                </a:solidFill>
              </a:rPr>
              <a:t>Better buildings</a:t>
            </a:r>
          </a:p>
          <a:p>
            <a:pPr marL="457200" indent="-457200">
              <a:spcAft>
                <a:spcPts val="600"/>
              </a:spcAft>
              <a:buFont typeface="Arial" panose="020B0604020202020204" pitchFamily="34" charset="0"/>
              <a:buChar char="•"/>
            </a:pPr>
            <a:r>
              <a:rPr lang="en-US" sz="2800" i="1" dirty="0">
                <a:solidFill>
                  <a:prstClr val="black"/>
                </a:solidFill>
              </a:rPr>
              <a:t>Direct pest management costs</a:t>
            </a:r>
            <a:endParaRPr lang="en-US" sz="2800" i="1" dirty="0" smtClean="0">
              <a:solidFill>
                <a:prstClr val="black"/>
              </a:solidFill>
            </a:endParaRPr>
          </a:p>
          <a:p>
            <a:pPr marL="457200" indent="-457200">
              <a:spcAft>
                <a:spcPts val="600"/>
              </a:spcAft>
              <a:buFont typeface="Arial" panose="020B0604020202020204" pitchFamily="34" charset="0"/>
              <a:buChar char="•"/>
            </a:pPr>
            <a:r>
              <a:rPr lang="en-US" sz="2800" i="1" dirty="0">
                <a:solidFill>
                  <a:prstClr val="black"/>
                </a:solidFill>
              </a:rPr>
              <a:t>Indirect costs</a:t>
            </a:r>
            <a:endParaRPr lang="en-US" sz="2400" i="1" dirty="0" smtClean="0">
              <a:solidFill>
                <a:prstClr val="black"/>
              </a:solidFill>
            </a:endParaRPr>
          </a:p>
        </p:txBody>
      </p:sp>
      <p:sp>
        <p:nvSpPr>
          <p:cNvPr id="5" name="Title 1"/>
          <p:cNvSpPr txBox="1">
            <a:spLocks/>
          </p:cNvSpPr>
          <p:nvPr/>
        </p:nvSpPr>
        <p:spPr>
          <a:xfrm>
            <a:off x="457200" y="0"/>
            <a:ext cx="8229600" cy="1143000"/>
          </a:xfrm>
          <a:prstGeom prst="rect">
            <a:avLst/>
          </a:prstGeom>
        </p:spPr>
        <p:txBody>
          <a:bodyPr vert="horz" lIns="91440" tIns="45720" rIns="91440" bIns="45720" rtlCol="0" anchor="ctr">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4400" b="1" i="0" u="none" strike="noStrike" kern="1200" cap="small" spc="200" normalizeH="0" baseline="0" noProof="0" dirty="0" smtClean="0">
                <a:ln>
                  <a:noFill/>
                </a:ln>
                <a:solidFill>
                  <a:schemeClr val="tx1"/>
                </a:solidFill>
                <a:effectLst/>
                <a:uLnTx/>
                <a:uFillTx/>
                <a:latin typeface="+mj-lt"/>
                <a:ea typeface="+mj-ea"/>
                <a:cs typeface="+mj-cs"/>
              </a:rPr>
              <a:t>Busines</a:t>
            </a:r>
            <a:r>
              <a:rPr lang="en-US" sz="4400" b="1" cap="small" spc="200" noProof="0" dirty="0" smtClean="0">
                <a:latin typeface="+mj-lt"/>
                <a:ea typeface="+mj-ea"/>
                <a:cs typeface="+mj-cs"/>
              </a:rPr>
              <a:t>s Case?</a:t>
            </a:r>
            <a:endParaRPr kumimoji="0" lang="en-US" sz="4400" b="1" i="0" u="none" strike="noStrike" kern="1200" cap="small" spc="200" normalizeH="0" baseline="0" noProof="0" dirty="0">
              <a:ln>
                <a:noFill/>
              </a:ln>
              <a:solidFill>
                <a:schemeClr val="tx1"/>
              </a:solidFill>
              <a:effectLst/>
              <a:uLnTx/>
              <a:uFillTx/>
              <a:latin typeface="+mj-lt"/>
              <a:ea typeface="+mj-ea"/>
              <a:cs typeface="+mj-cs"/>
            </a:endParaRPr>
          </a:p>
        </p:txBody>
      </p:sp>
    </p:spTree>
    <p:extLst>
      <p:ext uri="{BB962C8B-B14F-4D97-AF65-F5344CB8AC3E}">
        <p14:creationId xmlns:p14="http://schemas.microsoft.com/office/powerpoint/2010/main" val="2610239891"/>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0"/>
            <a:ext cx="8229600" cy="1143000"/>
          </a:xfrm>
        </p:spPr>
        <p:txBody>
          <a:bodyPr/>
          <a:lstStyle/>
          <a:p>
            <a:pPr algn="l"/>
            <a:r>
              <a:rPr lang="en-US" dirty="0" smtClean="0"/>
              <a:t>Liability</a:t>
            </a:r>
            <a:endParaRPr lang="en-US" dirty="0"/>
          </a:p>
        </p:txBody>
      </p:sp>
      <p:cxnSp>
        <p:nvCxnSpPr>
          <p:cNvPr id="6" name="Straight Connector 5"/>
          <p:cNvCxnSpPr/>
          <p:nvPr/>
        </p:nvCxnSpPr>
        <p:spPr>
          <a:xfrm>
            <a:off x="0" y="914400"/>
            <a:ext cx="8001000" cy="0"/>
          </a:xfrm>
          <a:prstGeom prst="line">
            <a:avLst/>
          </a:prstGeom>
          <a:ln w="57150">
            <a:solidFill>
              <a:srgbClr val="196333"/>
            </a:soli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7" name="Rectangle 1"/>
          <p:cNvSpPr>
            <a:spLocks noChangeArrowheads="1"/>
          </p:cNvSpPr>
          <p:nvPr/>
        </p:nvSpPr>
        <p:spPr bwMode="auto">
          <a:xfrm>
            <a:off x="0" y="6581001"/>
            <a:ext cx="9144000" cy="276999"/>
          </a:xfrm>
          <a:prstGeom prst="rect">
            <a:avLst/>
          </a:prstGeom>
          <a:solidFill>
            <a:srgbClr val="265636"/>
          </a:solid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lvl="0" fontAlgn="base">
              <a:spcBef>
                <a:spcPct val="0"/>
              </a:spcBef>
              <a:spcAft>
                <a:spcPct val="0"/>
              </a:spcAft>
            </a:pPr>
            <a:r>
              <a:rPr lang="en-US" sz="1200" i="1" dirty="0" smtClean="0">
                <a:solidFill>
                  <a:schemeClr val="bg1"/>
                </a:solidFill>
                <a:latin typeface="Times New Roman" pitchFamily="18" charset="0"/>
                <a:cs typeface="Times New Roman" pitchFamily="18" charset="0"/>
              </a:rPr>
              <a:t>Harnessing Marketplace Power to Improve Health, Environment and Economics</a:t>
            </a:r>
            <a:endParaRPr kumimoji="0" lang="en-US" sz="1200" i="1" u="none" strike="noStrike" cap="none" normalizeH="0" baseline="0" dirty="0" smtClean="0">
              <a:ln>
                <a:noFill/>
              </a:ln>
              <a:solidFill>
                <a:schemeClr val="bg1"/>
              </a:solidFill>
              <a:effectLst/>
              <a:latin typeface="Times New Roman" pitchFamily="18" charset="0"/>
              <a:cs typeface="Times New Roman" pitchFamily="18" charset="0"/>
            </a:endParaRPr>
          </a:p>
        </p:txBody>
      </p:sp>
      <p:sp>
        <p:nvSpPr>
          <p:cNvPr id="8" name="Text Box 5"/>
          <p:cNvSpPr txBox="1">
            <a:spLocks noChangeArrowheads="1"/>
          </p:cNvSpPr>
          <p:nvPr/>
        </p:nvSpPr>
        <p:spPr bwMode="auto">
          <a:xfrm>
            <a:off x="228600" y="1143000"/>
            <a:ext cx="4953000" cy="2529923"/>
          </a:xfrm>
          <a:prstGeom prst="rect">
            <a:avLst/>
          </a:prstGeom>
          <a:noFill/>
          <a:ln w="9525">
            <a:noFill/>
            <a:miter lim="800000"/>
            <a:headEnd/>
            <a:tailEnd/>
          </a:ln>
        </p:spPr>
        <p:txBody>
          <a:bodyPr wrap="square">
            <a:spAutoFit/>
          </a:bodyPr>
          <a:lstStyle/>
          <a:p>
            <a:pPr>
              <a:spcAft>
                <a:spcPct val="10000"/>
              </a:spcAft>
              <a:buFontTx/>
              <a:buChar char="•"/>
            </a:pPr>
            <a:r>
              <a:rPr lang="en-US" sz="2400" b="1" dirty="0" smtClean="0">
                <a:solidFill>
                  <a:srgbClr val="265636"/>
                </a:solidFill>
              </a:rPr>
              <a:t> 38% of first 29 IPM STAR-evaluated schools were out of compliance with own policy or legal requirements for applicator qualifications, posting, MSDS/labels, etc.</a:t>
            </a:r>
          </a:p>
          <a:p>
            <a:pPr>
              <a:lnSpc>
                <a:spcPct val="150000"/>
              </a:lnSpc>
              <a:spcAft>
                <a:spcPct val="10000"/>
              </a:spcAft>
              <a:buFontTx/>
              <a:buChar char="•"/>
            </a:pPr>
            <a:r>
              <a:rPr lang="en-US" sz="2400" b="1" dirty="0" smtClean="0">
                <a:solidFill>
                  <a:srgbClr val="265636"/>
                </a:solidFill>
              </a:rPr>
              <a:t> 38% had unmanaged pest problems</a:t>
            </a:r>
          </a:p>
        </p:txBody>
      </p:sp>
      <p:pic>
        <p:nvPicPr>
          <p:cNvPr id="3" name="Picture 2"/>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5410200" y="1066799"/>
            <a:ext cx="3581400" cy="3518569"/>
          </a:xfrm>
          <a:prstGeom prst="rect">
            <a:avLst/>
          </a:prstGeom>
          <a:ln w="3175">
            <a:solidFill>
              <a:schemeClr val="tx1"/>
            </a:solidFill>
          </a:ln>
        </p:spPr>
      </p:pic>
      <p:pic>
        <p:nvPicPr>
          <p:cNvPr id="5" name="Picture 4"/>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152399" y="3657601"/>
            <a:ext cx="5029201" cy="2546430"/>
          </a:xfrm>
          <a:prstGeom prst="rect">
            <a:avLst/>
          </a:prstGeom>
          <a:ln w="3175">
            <a:solidFill>
              <a:schemeClr val="tx1"/>
            </a:solidFill>
          </a:ln>
        </p:spPr>
      </p:pic>
      <p:pic>
        <p:nvPicPr>
          <p:cNvPr id="11" name="Picture 10"/>
          <p:cNvPicPr>
            <a:picLocks noChangeAspect="1"/>
          </p:cNvPicPr>
          <p:nvPr/>
        </p:nvPicPr>
        <p:blipFill rotWithShape="1">
          <a:blip r:embed="rId5" cstate="email">
            <a:extLst>
              <a:ext uri="{28A0092B-C50C-407E-A947-70E740481C1C}">
                <a14:useLocalDpi xmlns:a14="http://schemas.microsoft.com/office/drawing/2010/main"/>
              </a:ext>
            </a:extLst>
          </a:blip>
          <a:srcRect/>
          <a:stretch/>
        </p:blipFill>
        <p:spPr>
          <a:xfrm>
            <a:off x="4800598" y="3563072"/>
            <a:ext cx="4343402" cy="2913928"/>
          </a:xfrm>
          <a:prstGeom prst="rect">
            <a:avLst/>
          </a:prstGeom>
          <a:ln w="3175">
            <a:solidFill>
              <a:schemeClr val="tx1"/>
            </a:solidFill>
          </a:ln>
        </p:spPr>
      </p:pic>
    </p:spTree>
    <p:extLst>
      <p:ext uri="{BB962C8B-B14F-4D97-AF65-F5344CB8AC3E}">
        <p14:creationId xmlns:p14="http://schemas.microsoft.com/office/powerpoint/2010/main" val="28321784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0" name="Content Placeholder 19"/>
          <p:cNvGraphicFramePr>
            <a:graphicFrameLocks noGrp="1"/>
          </p:cNvGraphicFramePr>
          <p:nvPr>
            <p:ph idx="1"/>
            <p:extLst>
              <p:ext uri="{D42A27DB-BD31-4B8C-83A1-F6EECF244321}">
                <p14:modId xmlns:p14="http://schemas.microsoft.com/office/powerpoint/2010/main" val="1548336203"/>
              </p:ext>
            </p:extLst>
          </p:nvPr>
        </p:nvGraphicFramePr>
        <p:xfrm>
          <a:off x="228600" y="1752600"/>
          <a:ext cx="8229600" cy="4525962"/>
        </p:xfrm>
        <a:graphic>
          <a:graphicData uri="http://schemas.openxmlformats.org/drawingml/2006/chart">
            <c:chart xmlns:c="http://schemas.openxmlformats.org/drawingml/2006/chart" xmlns:r="http://schemas.openxmlformats.org/officeDocument/2006/relationships" r:id="rId3"/>
          </a:graphicData>
        </a:graphic>
      </p:graphicFrame>
      <p:sp>
        <p:nvSpPr>
          <p:cNvPr id="3" name="Slide Number Placeholder 2"/>
          <p:cNvSpPr>
            <a:spLocks noGrp="1"/>
          </p:cNvSpPr>
          <p:nvPr>
            <p:ph type="sldNum" sz="quarter" idx="12"/>
          </p:nvPr>
        </p:nvSpPr>
        <p:spPr/>
        <p:txBody>
          <a:bodyPr/>
          <a:lstStyle/>
          <a:p>
            <a:fld id="{B6F15528-21DE-4FAA-801E-634DDDAF4B2B}" type="slidenum">
              <a:rPr lang="en-US" smtClean="0">
                <a:solidFill>
                  <a:prstClr val="black">
                    <a:tint val="75000"/>
                  </a:prstClr>
                </a:solidFill>
              </a:rPr>
              <a:pPr/>
              <a:t>3</a:t>
            </a:fld>
            <a:endParaRPr lang="en-US" dirty="0">
              <a:solidFill>
                <a:prstClr val="black">
                  <a:tint val="75000"/>
                </a:prstClr>
              </a:solidFill>
            </a:endParaRPr>
          </a:p>
        </p:txBody>
      </p:sp>
      <p:sp>
        <p:nvSpPr>
          <p:cNvPr id="4" name="Title 3"/>
          <p:cNvSpPr>
            <a:spLocks noGrp="1"/>
          </p:cNvSpPr>
          <p:nvPr>
            <p:ph type="ctrTitle"/>
          </p:nvPr>
        </p:nvSpPr>
        <p:spPr>
          <a:xfrm>
            <a:off x="82248" y="1143000"/>
            <a:ext cx="6507577" cy="615043"/>
          </a:xfrm>
        </p:spPr>
        <p:txBody>
          <a:bodyPr>
            <a:normAutofit fontScale="90000"/>
          </a:bodyPr>
          <a:lstStyle/>
          <a:p>
            <a:r>
              <a:rPr lang="en-US" dirty="0" smtClean="0"/>
              <a:t>Customers choosing </a:t>
            </a:r>
            <a:r>
              <a:rPr lang="en-US" dirty="0"/>
              <a:t>g</a:t>
            </a:r>
            <a:r>
              <a:rPr lang="en-US" dirty="0" smtClean="0"/>
              <a:t>reen</a:t>
            </a:r>
            <a:endParaRPr lang="en-US" dirty="0"/>
          </a:p>
        </p:txBody>
      </p:sp>
      <p:pic>
        <p:nvPicPr>
          <p:cNvPr id="24" name="Picture 23" descr="Graph.png"/>
          <p:cNvPicPr>
            <a:picLocks noChangeAspect="1"/>
          </p:cNvPicPr>
          <p:nvPr/>
        </p:nvPicPr>
        <p:blipFill>
          <a:blip r:embed="rId4" cstate="print"/>
          <a:stretch>
            <a:fillRect/>
          </a:stretch>
        </p:blipFill>
        <p:spPr>
          <a:xfrm>
            <a:off x="7848600" y="1066800"/>
            <a:ext cx="1219200" cy="1219200"/>
          </a:xfrm>
          <a:prstGeom prst="rect">
            <a:avLst/>
          </a:prstGeom>
        </p:spPr>
      </p:pic>
      <p:sp>
        <p:nvSpPr>
          <p:cNvPr id="7" name="Title 3"/>
          <p:cNvSpPr txBox="1">
            <a:spLocks/>
          </p:cNvSpPr>
          <p:nvPr/>
        </p:nvSpPr>
        <p:spPr>
          <a:xfrm>
            <a:off x="82248" y="365125"/>
            <a:ext cx="6507577" cy="615043"/>
          </a:xfrm>
          <a:prstGeom prst="rect">
            <a:avLst/>
          </a:prstGeom>
        </p:spPr>
        <p:txBody>
          <a:bodyPr vert="horz" lIns="91440" tIns="45720" rIns="91440" bIns="45720" rtlCol="0" anchor="ctr">
            <a:normAutofit fontScale="90000"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b="1" dirty="0" smtClean="0">
                <a:solidFill>
                  <a:prstClr val="black"/>
                </a:solidFill>
              </a:rPr>
              <a:t>Market Drivers</a:t>
            </a:r>
            <a:endParaRPr lang="en-US" b="1" dirty="0">
              <a:solidFill>
                <a:prstClr val="black"/>
              </a:solidFill>
            </a:endParaRPr>
          </a:p>
        </p:txBody>
      </p:sp>
      <p:sp>
        <p:nvSpPr>
          <p:cNvPr id="2" name="TextBox 1"/>
          <p:cNvSpPr txBox="1"/>
          <p:nvPr/>
        </p:nvSpPr>
        <p:spPr>
          <a:xfrm>
            <a:off x="76200" y="6248400"/>
            <a:ext cx="7774629" cy="338554"/>
          </a:xfrm>
          <a:prstGeom prst="rect">
            <a:avLst/>
          </a:prstGeom>
          <a:noFill/>
        </p:spPr>
        <p:txBody>
          <a:bodyPr wrap="none" rtlCol="0">
            <a:spAutoFit/>
          </a:bodyPr>
          <a:lstStyle/>
          <a:p>
            <a:r>
              <a:rPr lang="en-US" sz="1600" dirty="0">
                <a:solidFill>
                  <a:prstClr val="black"/>
                </a:solidFill>
              </a:rPr>
              <a:t>Source: http://www.contextmarketing.com/sources/feb28-2010/cm-ethicalfood-cover.pdf</a:t>
            </a:r>
            <a:endParaRPr lang="en-US" sz="1600" b="1" dirty="0">
              <a:solidFill>
                <a:prstClr val="black"/>
              </a:solidFill>
            </a:endParaRPr>
          </a:p>
        </p:txBody>
      </p:sp>
      <p:sp>
        <p:nvSpPr>
          <p:cNvPr id="5" name="7-Point Star 4"/>
          <p:cNvSpPr/>
          <p:nvPr/>
        </p:nvSpPr>
        <p:spPr>
          <a:xfrm>
            <a:off x="5791199" y="365124"/>
            <a:ext cx="2006329" cy="1768475"/>
          </a:xfrm>
          <a:prstGeom prst="star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6157843" y="953869"/>
            <a:ext cx="1325235" cy="923330"/>
          </a:xfrm>
          <a:prstGeom prst="rect">
            <a:avLst/>
          </a:prstGeom>
          <a:noFill/>
        </p:spPr>
        <p:txBody>
          <a:bodyPr wrap="none" rtlCol="0">
            <a:spAutoFit/>
          </a:bodyPr>
          <a:lstStyle/>
          <a:p>
            <a:r>
              <a:rPr lang="en-US" dirty="0" smtClean="0">
                <a:solidFill>
                  <a:schemeClr val="bg1"/>
                </a:solidFill>
              </a:rPr>
              <a:t>Pesticides a </a:t>
            </a:r>
          </a:p>
          <a:p>
            <a:pPr algn="ctr"/>
            <a:r>
              <a:rPr lang="en-US" dirty="0" smtClean="0">
                <a:solidFill>
                  <a:schemeClr val="bg1"/>
                </a:solidFill>
              </a:rPr>
              <a:t>top concern</a:t>
            </a:r>
          </a:p>
          <a:p>
            <a:pPr algn="ctr"/>
            <a:r>
              <a:rPr lang="en-US" dirty="0" smtClean="0">
                <a:solidFill>
                  <a:schemeClr val="bg1"/>
                </a:solidFill>
              </a:rPr>
              <a:t> of 60%!</a:t>
            </a:r>
            <a:endParaRPr lang="en-US" dirty="0">
              <a:solidFill>
                <a:schemeClr val="bg1"/>
              </a:solidFill>
            </a:endParaRPr>
          </a:p>
        </p:txBody>
      </p:sp>
    </p:spTree>
    <p:extLst>
      <p:ext uri="{BB962C8B-B14F-4D97-AF65-F5344CB8AC3E}">
        <p14:creationId xmlns:p14="http://schemas.microsoft.com/office/powerpoint/2010/main" val="38979144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8"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0"/>
            <a:ext cx="8229600" cy="1143000"/>
          </a:xfrm>
        </p:spPr>
        <p:txBody>
          <a:bodyPr/>
          <a:lstStyle/>
          <a:p>
            <a:pPr algn="l"/>
            <a:r>
              <a:rPr lang="en-US" dirty="0" smtClean="0"/>
              <a:t>Liability</a:t>
            </a:r>
            <a:endParaRPr lang="en-US" dirty="0"/>
          </a:p>
        </p:txBody>
      </p:sp>
      <p:cxnSp>
        <p:nvCxnSpPr>
          <p:cNvPr id="6" name="Straight Connector 5"/>
          <p:cNvCxnSpPr/>
          <p:nvPr/>
        </p:nvCxnSpPr>
        <p:spPr>
          <a:xfrm>
            <a:off x="0" y="914400"/>
            <a:ext cx="8001000" cy="0"/>
          </a:xfrm>
          <a:prstGeom prst="line">
            <a:avLst/>
          </a:prstGeom>
          <a:ln w="57150">
            <a:solidFill>
              <a:srgbClr val="196333"/>
            </a:soli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7" name="Rectangle 1"/>
          <p:cNvSpPr>
            <a:spLocks noChangeArrowheads="1"/>
          </p:cNvSpPr>
          <p:nvPr/>
        </p:nvSpPr>
        <p:spPr bwMode="auto">
          <a:xfrm>
            <a:off x="0" y="6581001"/>
            <a:ext cx="9144000" cy="276999"/>
          </a:xfrm>
          <a:prstGeom prst="rect">
            <a:avLst/>
          </a:prstGeom>
          <a:solidFill>
            <a:srgbClr val="265636"/>
          </a:solid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lvl="0" fontAlgn="base">
              <a:spcBef>
                <a:spcPct val="0"/>
              </a:spcBef>
              <a:spcAft>
                <a:spcPct val="0"/>
              </a:spcAft>
            </a:pPr>
            <a:r>
              <a:rPr lang="en-US" sz="1200" i="1" dirty="0" smtClean="0">
                <a:solidFill>
                  <a:schemeClr val="bg1"/>
                </a:solidFill>
                <a:latin typeface="Times New Roman" pitchFamily="18" charset="0"/>
                <a:cs typeface="Times New Roman" pitchFamily="18" charset="0"/>
              </a:rPr>
              <a:t>Harnessing Marketplace Power to Improve Health, Environment and Economics</a:t>
            </a:r>
            <a:endParaRPr kumimoji="0" lang="en-US" sz="1200" i="1" u="none" strike="noStrike" cap="none" normalizeH="0" baseline="0" dirty="0" smtClean="0">
              <a:ln>
                <a:noFill/>
              </a:ln>
              <a:solidFill>
                <a:schemeClr val="bg1"/>
              </a:solidFill>
              <a:effectLst/>
              <a:latin typeface="Times New Roman" pitchFamily="18" charset="0"/>
              <a:cs typeface="Times New Roman" pitchFamily="18" charset="0"/>
            </a:endParaRPr>
          </a:p>
        </p:txBody>
      </p:sp>
      <p:sp>
        <p:nvSpPr>
          <p:cNvPr id="8" name="Text Box 5"/>
          <p:cNvSpPr txBox="1">
            <a:spLocks noChangeArrowheads="1"/>
          </p:cNvSpPr>
          <p:nvPr/>
        </p:nvSpPr>
        <p:spPr bwMode="auto">
          <a:xfrm>
            <a:off x="228600" y="2667000"/>
            <a:ext cx="4495800" cy="1975926"/>
          </a:xfrm>
          <a:prstGeom prst="rect">
            <a:avLst/>
          </a:prstGeom>
          <a:noFill/>
          <a:ln w="9525">
            <a:noFill/>
            <a:miter lim="800000"/>
            <a:headEnd/>
            <a:tailEnd/>
          </a:ln>
        </p:spPr>
        <p:txBody>
          <a:bodyPr wrap="square">
            <a:spAutoFit/>
          </a:bodyPr>
          <a:lstStyle/>
          <a:p>
            <a:pPr>
              <a:spcAft>
                <a:spcPct val="10000"/>
              </a:spcAft>
            </a:pPr>
            <a:endParaRPr lang="en-US" sz="2400" b="1" dirty="0" smtClean="0">
              <a:solidFill>
                <a:srgbClr val="265636"/>
              </a:solidFill>
            </a:endParaRPr>
          </a:p>
          <a:p>
            <a:pPr>
              <a:spcAft>
                <a:spcPct val="10000"/>
              </a:spcAft>
            </a:pPr>
            <a:r>
              <a:rPr lang="en-US" sz="2400" b="1" dirty="0" smtClean="0">
                <a:solidFill>
                  <a:srgbClr val="265636"/>
                </a:solidFill>
              </a:rPr>
              <a:t>21% of the first 29 IPM STAR-evaluated schools had outdated/unregistered pesticides on the shelf.</a:t>
            </a:r>
          </a:p>
        </p:txBody>
      </p:sp>
      <p:pic>
        <p:nvPicPr>
          <p:cNvPr id="10" name="Picture 3" descr="Old_pesticides"/>
          <p:cNvPicPr>
            <a:picLocks noGrp="1" noChangeAspect="1" noChangeArrowheads="1"/>
          </p:cNvPicPr>
          <p:nvPr>
            <p:ph sz="quarter" idx="1"/>
          </p:nvPr>
        </p:nvPicPr>
        <p:blipFill>
          <a:blip r:embed="rId3" cstate="print"/>
          <a:stretch>
            <a:fillRect/>
          </a:stretch>
        </p:blipFill>
        <p:spPr>
          <a:xfrm>
            <a:off x="4876800" y="1447800"/>
            <a:ext cx="3557452" cy="4343400"/>
          </a:xfrm>
          <a:ln w="25400">
            <a:solidFill>
              <a:schemeClr val="bg1"/>
            </a:solidFill>
          </a:ln>
        </p:spPr>
      </p:pic>
    </p:spTree>
    <p:extLst>
      <p:ext uri="{BB962C8B-B14F-4D97-AF65-F5344CB8AC3E}">
        <p14:creationId xmlns:p14="http://schemas.microsoft.com/office/powerpoint/2010/main" val="24172304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0"/>
            <a:ext cx="8229600" cy="1143000"/>
          </a:xfrm>
        </p:spPr>
        <p:txBody>
          <a:bodyPr/>
          <a:lstStyle/>
          <a:p>
            <a:pPr algn="l"/>
            <a:r>
              <a:rPr lang="en-US" dirty="0" smtClean="0"/>
              <a:t>Liability</a:t>
            </a:r>
            <a:endParaRPr lang="en-US" dirty="0"/>
          </a:p>
        </p:txBody>
      </p:sp>
      <p:cxnSp>
        <p:nvCxnSpPr>
          <p:cNvPr id="6" name="Straight Connector 5"/>
          <p:cNvCxnSpPr/>
          <p:nvPr/>
        </p:nvCxnSpPr>
        <p:spPr>
          <a:xfrm>
            <a:off x="0" y="914400"/>
            <a:ext cx="8001000" cy="0"/>
          </a:xfrm>
          <a:prstGeom prst="line">
            <a:avLst/>
          </a:prstGeom>
          <a:ln w="57150">
            <a:solidFill>
              <a:srgbClr val="196333"/>
            </a:soli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7" name="Rectangle 1"/>
          <p:cNvSpPr>
            <a:spLocks noChangeArrowheads="1"/>
          </p:cNvSpPr>
          <p:nvPr/>
        </p:nvSpPr>
        <p:spPr bwMode="auto">
          <a:xfrm>
            <a:off x="0" y="6581001"/>
            <a:ext cx="9144000" cy="276999"/>
          </a:xfrm>
          <a:prstGeom prst="rect">
            <a:avLst/>
          </a:prstGeom>
          <a:solidFill>
            <a:srgbClr val="265636"/>
          </a:solid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lvl="0" fontAlgn="base">
              <a:spcBef>
                <a:spcPct val="0"/>
              </a:spcBef>
              <a:spcAft>
                <a:spcPct val="0"/>
              </a:spcAft>
            </a:pPr>
            <a:r>
              <a:rPr lang="en-US" sz="1200" i="1" dirty="0" smtClean="0">
                <a:solidFill>
                  <a:schemeClr val="bg1"/>
                </a:solidFill>
                <a:latin typeface="Times New Roman" pitchFamily="18" charset="0"/>
                <a:cs typeface="Times New Roman" pitchFamily="18" charset="0"/>
              </a:rPr>
              <a:t>Harnessing Marketplace Power to Improve Health, Environment and Economics</a:t>
            </a:r>
            <a:endParaRPr kumimoji="0" lang="en-US" sz="1200" i="1" u="none" strike="noStrike" cap="none" normalizeH="0" baseline="0" dirty="0" smtClean="0">
              <a:ln>
                <a:noFill/>
              </a:ln>
              <a:solidFill>
                <a:schemeClr val="bg1"/>
              </a:solidFill>
              <a:effectLst/>
              <a:latin typeface="Times New Roman" pitchFamily="18" charset="0"/>
              <a:cs typeface="Times New Roman" pitchFamily="18" charset="0"/>
            </a:endParaRPr>
          </a:p>
        </p:txBody>
      </p:sp>
      <p:sp>
        <p:nvSpPr>
          <p:cNvPr id="9" name="Rectangle 5"/>
          <p:cNvSpPr>
            <a:spLocks noChangeArrowheads="1"/>
          </p:cNvSpPr>
          <p:nvPr/>
        </p:nvSpPr>
        <p:spPr bwMode="auto">
          <a:xfrm>
            <a:off x="228600" y="1295400"/>
            <a:ext cx="8610600" cy="53614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marL="342900" indent="-342900">
              <a:defRPr>
                <a:solidFill>
                  <a:schemeClr val="tx1"/>
                </a:solidFill>
                <a:latin typeface="Arial" charset="0"/>
              </a:defRPr>
            </a:lvl1pPr>
            <a:lvl2pPr>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914400" lvl="1" indent="-457200">
              <a:spcBef>
                <a:spcPct val="20000"/>
              </a:spcBef>
              <a:buClr>
                <a:srgbClr val="666699"/>
              </a:buClr>
              <a:buSzPct val="100000"/>
              <a:buFont typeface="Arial" panose="020B0604020202020204" pitchFamily="34" charset="0"/>
              <a:buChar char="•"/>
            </a:pPr>
            <a:r>
              <a:rPr lang="en-US" altLang="en-US" sz="2800" b="1" dirty="0">
                <a:solidFill>
                  <a:srgbClr val="196333"/>
                </a:solidFill>
                <a:latin typeface="+mn-lt"/>
              </a:rPr>
              <a:t>Rodents:</a:t>
            </a:r>
            <a:r>
              <a:rPr lang="en-US" altLang="en-US" sz="2800" dirty="0">
                <a:solidFill>
                  <a:srgbClr val="196333"/>
                </a:solidFill>
                <a:latin typeface="+mn-lt"/>
              </a:rPr>
              <a:t> transmit Hantavirus, typhus, </a:t>
            </a:r>
            <a:r>
              <a:rPr lang="en-US" altLang="en-US" sz="2800" dirty="0" smtClean="0">
                <a:solidFill>
                  <a:srgbClr val="196333"/>
                </a:solidFill>
                <a:latin typeface="+mn-lt"/>
              </a:rPr>
              <a:t>SARS; trigger asthma attacks.  </a:t>
            </a:r>
            <a:endParaRPr lang="en-US" altLang="en-US" sz="800" dirty="0">
              <a:solidFill>
                <a:srgbClr val="196333"/>
              </a:solidFill>
              <a:latin typeface="+mn-lt"/>
            </a:endParaRPr>
          </a:p>
          <a:p>
            <a:pPr marL="914400" lvl="1" indent="-457200">
              <a:spcBef>
                <a:spcPct val="20000"/>
              </a:spcBef>
              <a:buClr>
                <a:srgbClr val="666699"/>
              </a:buClr>
              <a:buSzPct val="100000"/>
              <a:buFont typeface="Arial" panose="020B0604020202020204" pitchFamily="34" charset="0"/>
              <a:buChar char="•"/>
            </a:pPr>
            <a:r>
              <a:rPr lang="en-US" altLang="en-US" sz="2800" b="1" dirty="0">
                <a:solidFill>
                  <a:srgbClr val="196333"/>
                </a:solidFill>
                <a:latin typeface="+mn-lt"/>
              </a:rPr>
              <a:t>Birds:</a:t>
            </a:r>
            <a:r>
              <a:rPr lang="en-US" altLang="en-US" sz="2800" dirty="0">
                <a:solidFill>
                  <a:srgbClr val="196333"/>
                </a:solidFill>
                <a:latin typeface="+mn-lt"/>
              </a:rPr>
              <a:t> carry viruses and other diseases.  Airborne droppings can cause histoplasmosis. </a:t>
            </a:r>
          </a:p>
          <a:p>
            <a:pPr marL="914400" lvl="1" indent="-457200">
              <a:spcBef>
                <a:spcPct val="20000"/>
              </a:spcBef>
              <a:buClr>
                <a:srgbClr val="666699"/>
              </a:buClr>
              <a:buSzPct val="100000"/>
              <a:buFont typeface="Arial" panose="020B0604020202020204" pitchFamily="34" charset="0"/>
              <a:buChar char="•"/>
            </a:pPr>
            <a:r>
              <a:rPr lang="en-US" altLang="en-US" sz="2800" b="1" dirty="0" smtClean="0">
                <a:solidFill>
                  <a:srgbClr val="196333"/>
                </a:solidFill>
                <a:latin typeface="+mn-lt"/>
              </a:rPr>
              <a:t>Flies:</a:t>
            </a:r>
            <a:r>
              <a:rPr lang="en-US" altLang="en-US" sz="2800" dirty="0" smtClean="0">
                <a:solidFill>
                  <a:srgbClr val="196333"/>
                </a:solidFill>
                <a:latin typeface="+mn-lt"/>
              </a:rPr>
              <a:t> Feed on feces, garbage in one minute, and on food the next.  Flies carry staph, </a:t>
            </a:r>
            <a:r>
              <a:rPr lang="en-US" altLang="en-US" sz="2800" i="1" dirty="0" smtClean="0">
                <a:solidFill>
                  <a:srgbClr val="196333"/>
                </a:solidFill>
                <a:latin typeface="+mn-lt"/>
              </a:rPr>
              <a:t>E. coli</a:t>
            </a:r>
            <a:r>
              <a:rPr lang="en-US" altLang="en-US" sz="2800" dirty="0" smtClean="0">
                <a:solidFill>
                  <a:srgbClr val="196333"/>
                </a:solidFill>
                <a:latin typeface="+mn-lt"/>
              </a:rPr>
              <a:t> and </a:t>
            </a:r>
            <a:r>
              <a:rPr lang="en-US" altLang="en-US" sz="2800" i="1" dirty="0" smtClean="0">
                <a:solidFill>
                  <a:srgbClr val="196333"/>
                </a:solidFill>
                <a:latin typeface="+mn-lt"/>
              </a:rPr>
              <a:t>Salmonella.</a:t>
            </a:r>
            <a:endParaRPr lang="en-US" altLang="en-US" sz="800" dirty="0" smtClean="0">
              <a:solidFill>
                <a:srgbClr val="196333"/>
              </a:solidFill>
              <a:latin typeface="+mn-lt"/>
            </a:endParaRPr>
          </a:p>
          <a:p>
            <a:pPr marL="914400" lvl="1" indent="-457200">
              <a:spcBef>
                <a:spcPct val="20000"/>
              </a:spcBef>
              <a:buClr>
                <a:srgbClr val="666699"/>
              </a:buClr>
              <a:buSzPct val="100000"/>
              <a:buFont typeface="Arial" panose="020B0604020202020204" pitchFamily="34" charset="0"/>
              <a:buChar char="•"/>
            </a:pPr>
            <a:r>
              <a:rPr lang="en-US" altLang="en-US" sz="2800" b="1" dirty="0" smtClean="0">
                <a:solidFill>
                  <a:srgbClr val="196333"/>
                </a:solidFill>
                <a:latin typeface="+mn-lt"/>
              </a:rPr>
              <a:t>Cockroaches:</a:t>
            </a:r>
            <a:r>
              <a:rPr lang="en-US" altLang="en-US" sz="2800" dirty="0" smtClean="0">
                <a:solidFill>
                  <a:srgbClr val="196333"/>
                </a:solidFill>
                <a:latin typeface="+mn-lt"/>
              </a:rPr>
              <a:t> cause asthma and trigger attacks.  They carry germs that can cause pneumonia, diarrhea and food poisoning. </a:t>
            </a:r>
            <a:endParaRPr lang="en-US" altLang="en-US" sz="800" dirty="0" smtClean="0">
              <a:solidFill>
                <a:srgbClr val="196333"/>
              </a:solidFill>
              <a:latin typeface="+mn-lt"/>
            </a:endParaRPr>
          </a:p>
          <a:p>
            <a:pPr marL="914400" lvl="1" indent="-457200">
              <a:spcBef>
                <a:spcPct val="20000"/>
              </a:spcBef>
              <a:buClr>
                <a:srgbClr val="666699"/>
              </a:buClr>
              <a:buSzPct val="100000"/>
              <a:buFont typeface="Arial" panose="020B0604020202020204" pitchFamily="34" charset="0"/>
              <a:buChar char="•"/>
            </a:pPr>
            <a:endParaRPr lang="en-US" altLang="en-US" sz="3000" dirty="0" smtClean="0">
              <a:solidFill>
                <a:srgbClr val="196333"/>
              </a:solidFill>
              <a:latin typeface="+mn-lt"/>
            </a:endParaRPr>
          </a:p>
        </p:txBody>
      </p:sp>
    </p:spTree>
    <p:extLst>
      <p:ext uri="{BB962C8B-B14F-4D97-AF65-F5344CB8AC3E}">
        <p14:creationId xmlns:p14="http://schemas.microsoft.com/office/powerpoint/2010/main" val="719347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609600" y="990600"/>
            <a:ext cx="8077200" cy="5601533"/>
          </a:xfrm>
          <a:prstGeom prst="rect">
            <a:avLst/>
          </a:prstGeom>
        </p:spPr>
        <p:txBody>
          <a:bodyPr wrap="square">
            <a:spAutoFit/>
          </a:bodyPr>
          <a:lstStyle/>
          <a:p>
            <a:pPr marL="457200" indent="-457200">
              <a:spcAft>
                <a:spcPts val="600"/>
              </a:spcAft>
              <a:buFont typeface="Wingdings" panose="05000000000000000000" pitchFamily="2" charset="2"/>
              <a:buChar char="ü"/>
            </a:pPr>
            <a:r>
              <a:rPr lang="en-US" sz="2800" dirty="0" smtClean="0">
                <a:solidFill>
                  <a:prstClr val="black"/>
                </a:solidFill>
              </a:rPr>
              <a:t>Fewer staff and student absences</a:t>
            </a:r>
          </a:p>
          <a:p>
            <a:pPr marL="457200" indent="-457200">
              <a:spcAft>
                <a:spcPts val="600"/>
              </a:spcAft>
              <a:buFont typeface="Wingdings" panose="05000000000000000000" pitchFamily="2" charset="2"/>
              <a:buChar char="ü"/>
            </a:pPr>
            <a:r>
              <a:rPr lang="en-US" sz="2800" dirty="0" smtClean="0">
                <a:solidFill>
                  <a:prstClr val="black"/>
                </a:solidFill>
              </a:rPr>
              <a:t>Better student performance</a:t>
            </a:r>
          </a:p>
          <a:p>
            <a:pPr marL="457200" indent="-457200">
              <a:spcAft>
                <a:spcPts val="600"/>
              </a:spcAft>
              <a:buFont typeface="Wingdings" panose="05000000000000000000" pitchFamily="2" charset="2"/>
              <a:buChar char="ü"/>
            </a:pPr>
            <a:r>
              <a:rPr lang="en-US" sz="2800" dirty="0">
                <a:solidFill>
                  <a:prstClr val="black"/>
                </a:solidFill>
              </a:rPr>
              <a:t>Fewer </a:t>
            </a:r>
            <a:r>
              <a:rPr lang="en-US" sz="2800" dirty="0" smtClean="0">
                <a:solidFill>
                  <a:prstClr val="black"/>
                </a:solidFill>
              </a:rPr>
              <a:t>pests, fewer costly pest </a:t>
            </a:r>
            <a:r>
              <a:rPr lang="en-US" sz="2800" dirty="0">
                <a:solidFill>
                  <a:prstClr val="black"/>
                </a:solidFill>
              </a:rPr>
              <a:t>complaints </a:t>
            </a:r>
            <a:endParaRPr lang="en-US" sz="2800" dirty="0" smtClean="0">
              <a:solidFill>
                <a:prstClr val="black"/>
              </a:solidFill>
            </a:endParaRPr>
          </a:p>
          <a:p>
            <a:pPr marL="457200" indent="-457200">
              <a:spcAft>
                <a:spcPts val="600"/>
              </a:spcAft>
              <a:buFont typeface="Wingdings" panose="05000000000000000000" pitchFamily="2" charset="2"/>
              <a:buChar char="ü"/>
            </a:pPr>
            <a:r>
              <a:rPr lang="en-US" sz="2800" dirty="0" smtClean="0">
                <a:solidFill>
                  <a:prstClr val="black"/>
                </a:solidFill>
              </a:rPr>
              <a:t>Greater staff satisfaction</a:t>
            </a:r>
          </a:p>
          <a:p>
            <a:pPr marL="457200" indent="-457200">
              <a:spcAft>
                <a:spcPts val="600"/>
              </a:spcAft>
              <a:buFont typeface="Wingdings" panose="05000000000000000000" pitchFamily="2" charset="2"/>
              <a:buChar char="ü"/>
            </a:pPr>
            <a:r>
              <a:rPr lang="en-US" sz="2800" dirty="0">
                <a:solidFill>
                  <a:prstClr val="black"/>
                </a:solidFill>
              </a:rPr>
              <a:t>Lower liability</a:t>
            </a:r>
            <a:r>
              <a:rPr lang="en-US" sz="2800" dirty="0" smtClean="0">
                <a:solidFill>
                  <a:prstClr val="black"/>
                </a:solidFill>
              </a:rPr>
              <a:t> </a:t>
            </a:r>
          </a:p>
          <a:p>
            <a:pPr marL="457200" indent="-457200">
              <a:spcAft>
                <a:spcPts val="600"/>
              </a:spcAft>
              <a:buFont typeface="Arial" panose="020B0604020202020204" pitchFamily="34" charset="0"/>
              <a:buChar char="•"/>
            </a:pPr>
            <a:r>
              <a:rPr lang="en-US" sz="2800" dirty="0" smtClean="0">
                <a:solidFill>
                  <a:prstClr val="black"/>
                </a:solidFill>
              </a:rPr>
              <a:t>Food safety</a:t>
            </a:r>
          </a:p>
          <a:p>
            <a:pPr marL="457200" indent="-457200">
              <a:spcAft>
                <a:spcPts val="600"/>
              </a:spcAft>
              <a:buFont typeface="Arial" panose="020B0604020202020204" pitchFamily="34" charset="0"/>
              <a:buChar char="•"/>
            </a:pPr>
            <a:r>
              <a:rPr lang="en-US" sz="2800" dirty="0" smtClean="0">
                <a:solidFill>
                  <a:prstClr val="black"/>
                </a:solidFill>
              </a:rPr>
              <a:t>Fire safety</a:t>
            </a:r>
          </a:p>
          <a:p>
            <a:pPr marL="457200" indent="-457200">
              <a:spcAft>
                <a:spcPts val="600"/>
              </a:spcAft>
              <a:buFont typeface="Arial" panose="020B0604020202020204" pitchFamily="34" charset="0"/>
              <a:buChar char="•"/>
            </a:pPr>
            <a:r>
              <a:rPr lang="en-US" sz="2800" dirty="0" smtClean="0">
                <a:solidFill>
                  <a:prstClr val="black"/>
                </a:solidFill>
              </a:rPr>
              <a:t>Energy, water conservation</a:t>
            </a:r>
          </a:p>
          <a:p>
            <a:pPr marL="457200" indent="-457200">
              <a:spcAft>
                <a:spcPts val="600"/>
              </a:spcAft>
              <a:buFont typeface="Arial" panose="020B0604020202020204" pitchFamily="34" charset="0"/>
              <a:buChar char="•"/>
            </a:pPr>
            <a:r>
              <a:rPr lang="en-US" sz="2800" dirty="0" smtClean="0">
                <a:solidFill>
                  <a:prstClr val="black"/>
                </a:solidFill>
              </a:rPr>
              <a:t>Better buildings</a:t>
            </a:r>
          </a:p>
          <a:p>
            <a:pPr marL="457200" indent="-457200">
              <a:spcAft>
                <a:spcPts val="600"/>
              </a:spcAft>
              <a:buFont typeface="Arial" panose="020B0604020202020204" pitchFamily="34" charset="0"/>
              <a:buChar char="•"/>
            </a:pPr>
            <a:r>
              <a:rPr lang="en-US" sz="2800" i="1" dirty="0">
                <a:solidFill>
                  <a:prstClr val="black"/>
                </a:solidFill>
              </a:rPr>
              <a:t>Direct pest management costs</a:t>
            </a:r>
            <a:endParaRPr lang="en-US" sz="2800" i="1" dirty="0" smtClean="0">
              <a:solidFill>
                <a:prstClr val="black"/>
              </a:solidFill>
            </a:endParaRPr>
          </a:p>
          <a:p>
            <a:pPr marL="457200" indent="-457200">
              <a:spcAft>
                <a:spcPts val="600"/>
              </a:spcAft>
              <a:buFont typeface="Arial" panose="020B0604020202020204" pitchFamily="34" charset="0"/>
              <a:buChar char="•"/>
            </a:pPr>
            <a:r>
              <a:rPr lang="en-US" sz="2800" i="1" dirty="0">
                <a:solidFill>
                  <a:prstClr val="black"/>
                </a:solidFill>
              </a:rPr>
              <a:t>Indirect costs</a:t>
            </a:r>
            <a:endParaRPr lang="en-US" sz="2400" i="1" dirty="0" smtClean="0">
              <a:solidFill>
                <a:prstClr val="black"/>
              </a:solidFill>
            </a:endParaRPr>
          </a:p>
        </p:txBody>
      </p:sp>
      <p:sp>
        <p:nvSpPr>
          <p:cNvPr id="5" name="Title 1"/>
          <p:cNvSpPr txBox="1">
            <a:spLocks/>
          </p:cNvSpPr>
          <p:nvPr/>
        </p:nvSpPr>
        <p:spPr>
          <a:xfrm>
            <a:off x="457200" y="0"/>
            <a:ext cx="8229600" cy="1143000"/>
          </a:xfrm>
          <a:prstGeom prst="rect">
            <a:avLst/>
          </a:prstGeom>
        </p:spPr>
        <p:txBody>
          <a:bodyPr vert="horz" lIns="91440" tIns="45720" rIns="91440" bIns="45720" rtlCol="0" anchor="ctr">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4400" b="1" i="0" u="none" strike="noStrike" kern="1200" cap="small" spc="200" normalizeH="0" baseline="0" noProof="0" dirty="0" smtClean="0">
                <a:ln>
                  <a:noFill/>
                </a:ln>
                <a:solidFill>
                  <a:schemeClr val="tx1"/>
                </a:solidFill>
                <a:effectLst/>
                <a:uLnTx/>
                <a:uFillTx/>
                <a:latin typeface="+mj-lt"/>
                <a:ea typeface="+mj-ea"/>
                <a:cs typeface="+mj-cs"/>
              </a:rPr>
              <a:t>Busines</a:t>
            </a:r>
            <a:r>
              <a:rPr lang="en-US" sz="4400" b="1" cap="small" spc="200" noProof="0" dirty="0" smtClean="0">
                <a:latin typeface="+mj-lt"/>
                <a:ea typeface="+mj-ea"/>
                <a:cs typeface="+mj-cs"/>
              </a:rPr>
              <a:t>s Case?</a:t>
            </a:r>
            <a:endParaRPr kumimoji="0" lang="en-US" sz="4400" b="1" i="0" u="none" strike="noStrike" kern="1200" cap="small" spc="200" normalizeH="0" baseline="0" noProof="0" dirty="0">
              <a:ln>
                <a:noFill/>
              </a:ln>
              <a:solidFill>
                <a:schemeClr val="tx1"/>
              </a:solidFill>
              <a:effectLst/>
              <a:uLnTx/>
              <a:uFillTx/>
              <a:latin typeface="+mj-lt"/>
              <a:ea typeface="+mj-ea"/>
              <a:cs typeface="+mj-cs"/>
            </a:endParaRPr>
          </a:p>
        </p:txBody>
      </p:sp>
    </p:spTree>
    <p:extLst>
      <p:ext uri="{BB962C8B-B14F-4D97-AF65-F5344CB8AC3E}">
        <p14:creationId xmlns:p14="http://schemas.microsoft.com/office/powerpoint/2010/main" val="3018123257"/>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ext Box 15"/>
          <p:cNvSpPr txBox="1">
            <a:spLocks noChangeArrowheads="1"/>
          </p:cNvSpPr>
          <p:nvPr/>
        </p:nvSpPr>
        <p:spPr bwMode="auto">
          <a:xfrm>
            <a:off x="152400" y="5830888"/>
            <a:ext cx="4648200"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chemeClr val="tx1"/>
              </a:buClr>
              <a:buSzPct val="75000"/>
              <a:buFont typeface="Wingdings" panose="05000000000000000000" pitchFamily="2" charset="2"/>
              <a:buChar char="l"/>
              <a:defRPr sz="2800">
                <a:solidFill>
                  <a:schemeClr val="tx1"/>
                </a:solidFill>
                <a:latin typeface="Arial" panose="020B0604020202020204" pitchFamily="34" charset="0"/>
              </a:defRPr>
            </a:lvl1pPr>
            <a:lvl2pPr marL="742950" indent="-285750" eaLnBrk="0" hangingPunct="0">
              <a:spcBef>
                <a:spcPct val="20000"/>
              </a:spcBef>
              <a:buClr>
                <a:schemeClr val="tx1"/>
              </a:buClr>
              <a:buSzPct val="75000"/>
              <a:buChar char="–"/>
              <a:defRPr sz="2400">
                <a:solidFill>
                  <a:schemeClr val="tx1"/>
                </a:solidFill>
                <a:latin typeface="Arial" panose="020B0604020202020204" pitchFamily="34" charset="0"/>
              </a:defRPr>
            </a:lvl2pPr>
            <a:lvl3pPr marL="1143000" indent="-228600" eaLnBrk="0" hangingPunct="0">
              <a:spcBef>
                <a:spcPct val="20000"/>
              </a:spcBef>
              <a:buClr>
                <a:schemeClr val="tx1"/>
              </a:buClr>
              <a:buSzPct val="75000"/>
              <a:buFont typeface="Wingdings" panose="05000000000000000000" pitchFamily="2" charset="2"/>
              <a:buChar char="l"/>
              <a:defRPr sz="2000">
                <a:solidFill>
                  <a:schemeClr val="tx1"/>
                </a:solidFill>
                <a:latin typeface="Arial" panose="020B0604020202020204" pitchFamily="34" charset="0"/>
              </a:defRPr>
            </a:lvl3pPr>
            <a:lvl4pPr marL="1600200" indent="-228600" eaLnBrk="0" hangingPunct="0">
              <a:spcBef>
                <a:spcPct val="20000"/>
              </a:spcBef>
              <a:buClr>
                <a:schemeClr val="tx1"/>
              </a:buClr>
              <a:buSzPct val="80000"/>
              <a:buChar char="–"/>
              <a:defRPr sz="2000">
                <a:solidFill>
                  <a:schemeClr val="tx1"/>
                </a:solidFill>
                <a:latin typeface="Arial" panose="020B0604020202020204" pitchFamily="34" charset="0"/>
              </a:defRPr>
            </a:lvl4pPr>
            <a:lvl5pPr marL="2057400" indent="-228600" eaLnBrk="0" hangingPunct="0">
              <a:spcBef>
                <a:spcPct val="20000"/>
              </a:spcBef>
              <a:buClr>
                <a:schemeClr val="tx1"/>
              </a:buClr>
              <a:buSzPct val="65000"/>
              <a:buFont typeface="Wingdings" panose="05000000000000000000" pitchFamily="2" charset="2"/>
              <a:buChar char="l"/>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1"/>
              </a:buClr>
              <a:buSzPct val="65000"/>
              <a:buFont typeface="Wingdings" panose="05000000000000000000" pitchFamily="2" charset="2"/>
              <a:buChar char="l"/>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1"/>
              </a:buClr>
              <a:buSzPct val="65000"/>
              <a:buFont typeface="Wingdings" panose="05000000000000000000" pitchFamily="2" charset="2"/>
              <a:buChar char="l"/>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1"/>
              </a:buClr>
              <a:buSzPct val="65000"/>
              <a:buFont typeface="Wingdings" panose="05000000000000000000" pitchFamily="2" charset="2"/>
              <a:buChar char="l"/>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1"/>
              </a:buClr>
              <a:buSzPct val="65000"/>
              <a:buFont typeface="Wingdings" panose="05000000000000000000" pitchFamily="2" charset="2"/>
              <a:buChar char="l"/>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1800" b="1">
                <a:solidFill>
                  <a:srgbClr val="000000"/>
                </a:solidFill>
              </a:rPr>
              <a:t>Properly clean and maintain floor drains = Improved fly control and food safety!</a:t>
            </a:r>
          </a:p>
        </p:txBody>
      </p:sp>
      <p:pic>
        <p:nvPicPr>
          <p:cNvPr id="35850" name="Picture 10" descr="C:\Documents and Settings\Thomas Green\My Documents\Desktop Files\SYSCO\Facility Evaluation Oct 2009\Sysco2009 125.jp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4905375" y="3657600"/>
            <a:ext cx="4162425" cy="3121025"/>
          </a:xfrm>
          <a:prstGeom prst="rect">
            <a:avLst/>
          </a:prstGeom>
          <a:noFill/>
          <a:ln w="9525">
            <a:solidFill>
              <a:schemeClr val="accent1"/>
            </a:solidFill>
            <a:miter lim="800000"/>
            <a:headEnd/>
            <a:tailEnd/>
          </a:ln>
          <a:extLst>
            <a:ext uri="{909E8E84-426E-40DD-AFC4-6F175D3DCCD1}">
              <a14:hiddenFill xmlns:a14="http://schemas.microsoft.com/office/drawing/2010/main">
                <a:solidFill>
                  <a:srgbClr val="FFFFFF"/>
                </a:solidFill>
              </a14:hiddenFill>
            </a:ext>
          </a:extLst>
        </p:spPr>
      </p:pic>
      <p:pic>
        <p:nvPicPr>
          <p:cNvPr id="35851" name="Picture 11" descr="C:\Documents and Settings\Thomas Green\My Documents\Desktop Files\SYSCO\Facility Evaluation Oct 2009\Sysco2009 091.jpg"/>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4876800" y="133350"/>
            <a:ext cx="4191000" cy="3143250"/>
          </a:xfrm>
          <a:prstGeom prst="rect">
            <a:avLst/>
          </a:prstGeom>
          <a:noFill/>
          <a:ln w="9525">
            <a:solidFill>
              <a:schemeClr val="accent1"/>
            </a:solidFill>
            <a:miter lim="800000"/>
            <a:headEnd/>
            <a:tailEnd/>
          </a:ln>
          <a:extLst>
            <a:ext uri="{909E8E84-426E-40DD-AFC4-6F175D3DCCD1}">
              <a14:hiddenFill xmlns:a14="http://schemas.microsoft.com/office/drawing/2010/main">
                <a:solidFill>
                  <a:srgbClr val="FFFFFF"/>
                </a:solidFill>
              </a14:hiddenFill>
            </a:ext>
          </a:extLst>
        </p:spPr>
      </p:pic>
      <p:pic>
        <p:nvPicPr>
          <p:cNvPr id="17413" name="Picture 12" descr="C:\Documents and Settings\Thomas Green\My Documents\Desktop Files\SYSCO\Facility Evaluation Oct 2009\Sysco2009 078.jpg"/>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120650" y="138113"/>
            <a:ext cx="4603750" cy="3452812"/>
          </a:xfrm>
          <a:prstGeom prst="rect">
            <a:avLst/>
          </a:prstGeom>
          <a:noFill/>
          <a:ln w="9525">
            <a:solidFill>
              <a:schemeClr val="accent1"/>
            </a:solidFill>
            <a:miter lim="800000"/>
            <a:headEnd/>
            <a:tailEnd/>
          </a:ln>
          <a:extLst>
            <a:ext uri="{909E8E84-426E-40DD-AFC4-6F175D3DCCD1}">
              <a14:hiddenFill xmlns:a14="http://schemas.microsoft.com/office/drawing/2010/main">
                <a:solidFill>
                  <a:srgbClr val="FFFFFF"/>
                </a:solidFill>
              </a14:hiddenFill>
            </a:ext>
          </a:extLst>
        </p:spPr>
      </p:pic>
      <p:pic>
        <p:nvPicPr>
          <p:cNvPr id="35853" name="Picture 13" descr="C:\Documents and Settings\Thomas Green\My Documents\Desktop Files\SYSCO\Facility Evaluation Oct 2009\Sysco2009 077.jpg"/>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1981200" y="3429000"/>
            <a:ext cx="2514600" cy="2105025"/>
          </a:xfrm>
          <a:prstGeom prst="rect">
            <a:avLst/>
          </a:prstGeom>
          <a:noFill/>
          <a:ln w="9525">
            <a:solidFill>
              <a:schemeClr val="accent1"/>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77005651"/>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ext Box 15"/>
          <p:cNvSpPr txBox="1">
            <a:spLocks noChangeArrowheads="1"/>
          </p:cNvSpPr>
          <p:nvPr/>
        </p:nvSpPr>
        <p:spPr bwMode="auto">
          <a:xfrm>
            <a:off x="0" y="219075"/>
            <a:ext cx="3200400"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chemeClr val="tx1"/>
              </a:buClr>
              <a:buSzPct val="75000"/>
              <a:buFont typeface="Wingdings" panose="05000000000000000000" pitchFamily="2" charset="2"/>
              <a:buChar char="l"/>
              <a:defRPr sz="2800">
                <a:solidFill>
                  <a:schemeClr val="tx1"/>
                </a:solidFill>
                <a:latin typeface="Arial" panose="020B0604020202020204" pitchFamily="34" charset="0"/>
              </a:defRPr>
            </a:lvl1pPr>
            <a:lvl2pPr marL="742950" indent="-285750" eaLnBrk="0" hangingPunct="0">
              <a:spcBef>
                <a:spcPct val="20000"/>
              </a:spcBef>
              <a:buClr>
                <a:schemeClr val="tx1"/>
              </a:buClr>
              <a:buSzPct val="75000"/>
              <a:buChar char="–"/>
              <a:defRPr sz="2400">
                <a:solidFill>
                  <a:schemeClr val="tx1"/>
                </a:solidFill>
                <a:latin typeface="Arial" panose="020B0604020202020204" pitchFamily="34" charset="0"/>
              </a:defRPr>
            </a:lvl2pPr>
            <a:lvl3pPr marL="1143000" indent="-228600" eaLnBrk="0" hangingPunct="0">
              <a:spcBef>
                <a:spcPct val="20000"/>
              </a:spcBef>
              <a:buClr>
                <a:schemeClr val="tx1"/>
              </a:buClr>
              <a:buSzPct val="75000"/>
              <a:buFont typeface="Wingdings" panose="05000000000000000000" pitchFamily="2" charset="2"/>
              <a:buChar char="l"/>
              <a:defRPr sz="2000">
                <a:solidFill>
                  <a:schemeClr val="tx1"/>
                </a:solidFill>
                <a:latin typeface="Arial" panose="020B0604020202020204" pitchFamily="34" charset="0"/>
              </a:defRPr>
            </a:lvl3pPr>
            <a:lvl4pPr marL="1600200" indent="-228600" eaLnBrk="0" hangingPunct="0">
              <a:spcBef>
                <a:spcPct val="20000"/>
              </a:spcBef>
              <a:buClr>
                <a:schemeClr val="tx1"/>
              </a:buClr>
              <a:buSzPct val="80000"/>
              <a:buChar char="–"/>
              <a:defRPr sz="2000">
                <a:solidFill>
                  <a:schemeClr val="tx1"/>
                </a:solidFill>
                <a:latin typeface="Arial" panose="020B0604020202020204" pitchFamily="34" charset="0"/>
              </a:defRPr>
            </a:lvl4pPr>
            <a:lvl5pPr marL="2057400" indent="-228600" eaLnBrk="0" hangingPunct="0">
              <a:spcBef>
                <a:spcPct val="20000"/>
              </a:spcBef>
              <a:buClr>
                <a:schemeClr val="tx1"/>
              </a:buClr>
              <a:buSzPct val="65000"/>
              <a:buFont typeface="Wingdings" panose="05000000000000000000" pitchFamily="2" charset="2"/>
              <a:buChar char="l"/>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1"/>
              </a:buClr>
              <a:buSzPct val="65000"/>
              <a:buFont typeface="Wingdings" panose="05000000000000000000" pitchFamily="2" charset="2"/>
              <a:buChar char="l"/>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1"/>
              </a:buClr>
              <a:buSzPct val="65000"/>
              <a:buFont typeface="Wingdings" panose="05000000000000000000" pitchFamily="2" charset="2"/>
              <a:buChar char="l"/>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1"/>
              </a:buClr>
              <a:buSzPct val="65000"/>
              <a:buFont typeface="Wingdings" panose="05000000000000000000" pitchFamily="2" charset="2"/>
              <a:buChar char="l"/>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1"/>
              </a:buClr>
              <a:buSzPct val="65000"/>
              <a:buFont typeface="Wingdings" panose="05000000000000000000" pitchFamily="2" charset="2"/>
              <a:buChar char="l"/>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1800" b="1">
                <a:solidFill>
                  <a:srgbClr val="000000"/>
                </a:solidFill>
              </a:rPr>
              <a:t>Clean trash handling areas.  Decaying organic matter = flies in as little as two days!</a:t>
            </a:r>
          </a:p>
        </p:txBody>
      </p:sp>
      <p:pic>
        <p:nvPicPr>
          <p:cNvPr id="18435" name="Picture 2" descr="C:\Documents and Settings\Thomas Green\My Documents\Desktop Files\SYSCO\Facility Evaluation Oct 2009\Sysco2009 038.jp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3276600" y="120650"/>
            <a:ext cx="2457450" cy="3276600"/>
          </a:xfrm>
          <a:prstGeom prst="rect">
            <a:avLst/>
          </a:prstGeom>
          <a:noFill/>
          <a:ln w="9525">
            <a:solidFill>
              <a:schemeClr val="accent1"/>
            </a:solidFill>
            <a:miter lim="800000"/>
            <a:headEnd/>
            <a:tailEnd/>
          </a:ln>
          <a:extLst>
            <a:ext uri="{909E8E84-426E-40DD-AFC4-6F175D3DCCD1}">
              <a14:hiddenFill xmlns:a14="http://schemas.microsoft.com/office/drawing/2010/main">
                <a:solidFill>
                  <a:srgbClr val="FFFFFF"/>
                </a:solidFill>
              </a14:hiddenFill>
            </a:ext>
          </a:extLst>
        </p:spPr>
      </p:pic>
      <p:pic>
        <p:nvPicPr>
          <p:cNvPr id="18436" name="Picture 3" descr="C:\Documents and Settings\Thomas Green\My Documents\Desktop Files\SYSCO\Facility Evaluation Oct 2009\Sysco2009 026.jpg"/>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6019800" y="4475163"/>
            <a:ext cx="3074988" cy="2306637"/>
          </a:xfrm>
          <a:prstGeom prst="rect">
            <a:avLst/>
          </a:prstGeom>
          <a:noFill/>
          <a:ln w="9525">
            <a:solidFill>
              <a:schemeClr val="accent1"/>
            </a:solidFill>
            <a:miter lim="800000"/>
            <a:headEnd/>
            <a:tailEnd/>
          </a:ln>
          <a:extLst>
            <a:ext uri="{909E8E84-426E-40DD-AFC4-6F175D3DCCD1}">
              <a14:hiddenFill xmlns:a14="http://schemas.microsoft.com/office/drawing/2010/main">
                <a:solidFill>
                  <a:srgbClr val="FFFFFF"/>
                </a:solidFill>
              </a14:hiddenFill>
            </a:ext>
          </a:extLst>
        </p:spPr>
      </p:pic>
      <p:pic>
        <p:nvPicPr>
          <p:cNvPr id="18437" name="Picture 4" descr="C:\Documents and Settings\Thomas Green\My Documents\Desktop Files\SYSCO\Facility Evaluation Oct 2009\Sysco2009 028.jpg"/>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5899150" y="119063"/>
            <a:ext cx="3168650" cy="4224337"/>
          </a:xfrm>
          <a:prstGeom prst="rect">
            <a:avLst/>
          </a:prstGeom>
          <a:noFill/>
          <a:ln w="9525">
            <a:solidFill>
              <a:schemeClr val="accent1"/>
            </a:solidFill>
            <a:miter lim="800000"/>
            <a:headEnd/>
            <a:tailEnd/>
          </a:ln>
          <a:extLst>
            <a:ext uri="{909E8E84-426E-40DD-AFC4-6F175D3DCCD1}">
              <a14:hiddenFill xmlns:a14="http://schemas.microsoft.com/office/drawing/2010/main">
                <a:solidFill>
                  <a:srgbClr val="FFFFFF"/>
                </a:solidFill>
              </a14:hiddenFill>
            </a:ext>
          </a:extLst>
        </p:spPr>
      </p:pic>
      <p:pic>
        <p:nvPicPr>
          <p:cNvPr id="18438" name="Picture 5" descr="C:\Documents and Settings\Thomas Green\My Documents\Desktop Files\SYSCO\Facility Evaluation Oct 2009\Sysco2009 010.jpg"/>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1371600" y="3524250"/>
            <a:ext cx="4343400" cy="3257550"/>
          </a:xfrm>
          <a:prstGeom prst="rect">
            <a:avLst/>
          </a:prstGeom>
          <a:noFill/>
          <a:ln w="9525">
            <a:solidFill>
              <a:schemeClr val="accent1"/>
            </a:solidFill>
            <a:miter lim="800000"/>
            <a:headEnd/>
            <a:tailEnd/>
          </a:ln>
          <a:extLst>
            <a:ext uri="{909E8E84-426E-40DD-AFC4-6F175D3DCCD1}">
              <a14:hiddenFill xmlns:a14="http://schemas.microsoft.com/office/drawing/2010/main">
                <a:solidFill>
                  <a:srgbClr val="FFFFFF"/>
                </a:solidFill>
              </a14:hiddenFill>
            </a:ext>
          </a:extLst>
        </p:spPr>
      </p:pic>
      <p:pic>
        <p:nvPicPr>
          <p:cNvPr id="18439" name="Picture 6" descr="C:\Documents and Settings\Thomas Green\My Documents\Desktop Files\SYSCO\Facility Evaluation Oct 2009\Sysco2009 011.jpg"/>
          <p:cNvPicPr>
            <a:picLocks noChangeAspect="1" noChangeArrowheads="1"/>
          </p:cNvPicPr>
          <p:nvPr/>
        </p:nvPicPr>
        <p:blipFill>
          <a:blip r:embed="rId7" cstate="email">
            <a:extLst>
              <a:ext uri="{28A0092B-C50C-407E-A947-70E740481C1C}">
                <a14:useLocalDpi xmlns:a14="http://schemas.microsoft.com/office/drawing/2010/main"/>
              </a:ext>
            </a:extLst>
          </a:blip>
          <a:srcRect/>
          <a:stretch>
            <a:fillRect/>
          </a:stretch>
        </p:blipFill>
        <p:spPr bwMode="auto">
          <a:xfrm>
            <a:off x="76200" y="4292600"/>
            <a:ext cx="2201863" cy="1651000"/>
          </a:xfrm>
          <a:prstGeom prst="rect">
            <a:avLst/>
          </a:prstGeom>
          <a:noFill/>
          <a:ln w="9525">
            <a:solidFill>
              <a:schemeClr val="accent1"/>
            </a:solidFill>
            <a:miter lim="800000"/>
            <a:headEnd/>
            <a:tailEnd/>
          </a:ln>
          <a:extLst>
            <a:ext uri="{909E8E84-426E-40DD-AFC4-6F175D3DCCD1}">
              <a14:hiddenFill xmlns:a14="http://schemas.microsoft.com/office/drawing/2010/main">
                <a:solidFill>
                  <a:srgbClr val="FFFFFF"/>
                </a:solidFill>
              </a14:hiddenFill>
            </a:ext>
          </a:extLst>
        </p:spPr>
      </p:pic>
      <p:pic>
        <p:nvPicPr>
          <p:cNvPr id="8" name="Picture 22" descr="P1010090"/>
          <p:cNvPicPr>
            <a:picLocks noGrp="1" noChangeAspect="1" noChangeArrowheads="1"/>
          </p:cNvPicPr>
          <p:nvPr>
            <p:ph sz="quarter" idx="3"/>
          </p:nvPr>
        </p:nvPicPr>
        <p:blipFill rotWithShape="1">
          <a:blip r:embed="rId8" cstate="email">
            <a:extLst>
              <a:ext uri="{28A0092B-C50C-407E-A947-70E740481C1C}">
                <a14:useLocalDpi xmlns:a14="http://schemas.microsoft.com/office/drawing/2010/main"/>
              </a:ext>
            </a:extLst>
          </a:blip>
          <a:srcRect/>
          <a:stretch/>
        </p:blipFill>
        <p:spPr>
          <a:xfrm>
            <a:off x="5867400" y="119062"/>
            <a:ext cx="3213100" cy="4224337"/>
          </a:xfrm>
          <a:noFill/>
        </p:spPr>
      </p:pic>
    </p:spTree>
    <p:extLst>
      <p:ext uri="{BB962C8B-B14F-4D97-AF65-F5344CB8AC3E}">
        <p14:creationId xmlns:p14="http://schemas.microsoft.com/office/powerpoint/2010/main" val="410366349"/>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4" name="Picture 7" descr="C:\Documents and Settings\Thomas Green\My Documents\Desktop Files\SYSCO\Facility Evaluation Oct 2009\Sysco2009 060.jp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2133600" y="304800"/>
            <a:ext cx="4876800" cy="6265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224744626"/>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ext Box 15"/>
          <p:cNvSpPr txBox="1">
            <a:spLocks noChangeArrowheads="1"/>
          </p:cNvSpPr>
          <p:nvPr/>
        </p:nvSpPr>
        <p:spPr bwMode="auto">
          <a:xfrm>
            <a:off x="152400" y="5830888"/>
            <a:ext cx="8991600"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chemeClr val="tx1"/>
              </a:buClr>
              <a:buSzPct val="75000"/>
              <a:buFont typeface="Wingdings" panose="05000000000000000000" pitchFamily="2" charset="2"/>
              <a:buChar char="l"/>
              <a:defRPr sz="2800">
                <a:solidFill>
                  <a:schemeClr val="tx1"/>
                </a:solidFill>
                <a:latin typeface="Arial" panose="020B0604020202020204" pitchFamily="34" charset="0"/>
              </a:defRPr>
            </a:lvl1pPr>
            <a:lvl2pPr marL="742950" indent="-285750" eaLnBrk="0" hangingPunct="0">
              <a:spcBef>
                <a:spcPct val="20000"/>
              </a:spcBef>
              <a:buClr>
                <a:schemeClr val="tx1"/>
              </a:buClr>
              <a:buSzPct val="75000"/>
              <a:buChar char="–"/>
              <a:defRPr sz="2400">
                <a:solidFill>
                  <a:schemeClr val="tx1"/>
                </a:solidFill>
                <a:latin typeface="Arial" panose="020B0604020202020204" pitchFamily="34" charset="0"/>
              </a:defRPr>
            </a:lvl2pPr>
            <a:lvl3pPr marL="1143000" indent="-228600" eaLnBrk="0" hangingPunct="0">
              <a:spcBef>
                <a:spcPct val="20000"/>
              </a:spcBef>
              <a:buClr>
                <a:schemeClr val="tx1"/>
              </a:buClr>
              <a:buSzPct val="75000"/>
              <a:buFont typeface="Wingdings" panose="05000000000000000000" pitchFamily="2" charset="2"/>
              <a:buChar char="l"/>
              <a:defRPr sz="2000">
                <a:solidFill>
                  <a:schemeClr val="tx1"/>
                </a:solidFill>
                <a:latin typeface="Arial" panose="020B0604020202020204" pitchFamily="34" charset="0"/>
              </a:defRPr>
            </a:lvl3pPr>
            <a:lvl4pPr marL="1600200" indent="-228600" eaLnBrk="0" hangingPunct="0">
              <a:spcBef>
                <a:spcPct val="20000"/>
              </a:spcBef>
              <a:buClr>
                <a:schemeClr val="tx1"/>
              </a:buClr>
              <a:buSzPct val="80000"/>
              <a:buChar char="–"/>
              <a:defRPr sz="2000">
                <a:solidFill>
                  <a:schemeClr val="tx1"/>
                </a:solidFill>
                <a:latin typeface="Arial" panose="020B0604020202020204" pitchFamily="34" charset="0"/>
              </a:defRPr>
            </a:lvl4pPr>
            <a:lvl5pPr marL="2057400" indent="-228600" eaLnBrk="0" hangingPunct="0">
              <a:spcBef>
                <a:spcPct val="20000"/>
              </a:spcBef>
              <a:buClr>
                <a:schemeClr val="tx1"/>
              </a:buClr>
              <a:buSzPct val="65000"/>
              <a:buFont typeface="Wingdings" panose="05000000000000000000" pitchFamily="2" charset="2"/>
              <a:buChar char="l"/>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1"/>
              </a:buClr>
              <a:buSzPct val="65000"/>
              <a:buFont typeface="Wingdings" panose="05000000000000000000" pitchFamily="2" charset="2"/>
              <a:buChar char="l"/>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1"/>
              </a:buClr>
              <a:buSzPct val="65000"/>
              <a:buFont typeface="Wingdings" panose="05000000000000000000" pitchFamily="2" charset="2"/>
              <a:buChar char="l"/>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1"/>
              </a:buClr>
              <a:buSzPct val="65000"/>
              <a:buFont typeface="Wingdings" panose="05000000000000000000" pitchFamily="2" charset="2"/>
              <a:buChar char="l"/>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1"/>
              </a:buClr>
              <a:buSzPct val="65000"/>
              <a:buFont typeface="Wingdings" panose="05000000000000000000" pitchFamily="2" charset="2"/>
              <a:buChar char="l"/>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1800" b="1" dirty="0">
                <a:solidFill>
                  <a:srgbClr val="000000"/>
                </a:solidFill>
              </a:rPr>
              <a:t>Beautiful commercial kitchen include excellent features including equipment on wheels, and good floor clearance for cleaning and inspection.  Floor drains are generally easily accessible </a:t>
            </a:r>
            <a:r>
              <a:rPr lang="en-US" altLang="en-US" sz="1800" b="1" dirty="0" smtClean="0">
                <a:solidFill>
                  <a:srgbClr val="000000"/>
                </a:solidFill>
              </a:rPr>
              <a:t>and fitted with </a:t>
            </a:r>
            <a:r>
              <a:rPr lang="en-US" altLang="en-US" sz="1800" b="1" dirty="0">
                <a:solidFill>
                  <a:srgbClr val="000000"/>
                </a:solidFill>
              </a:rPr>
              <a:t>plastic strainers for easy access.   </a:t>
            </a:r>
          </a:p>
        </p:txBody>
      </p:sp>
      <p:pic>
        <p:nvPicPr>
          <p:cNvPr id="16387" name="Picture 2" descr="C:\Documents and Settings\Thomas Green\My Documents\Desktop Files\SYSCO\Facility Evaluation Oct 2009\Sysco2009 088.jp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52400" y="190500"/>
            <a:ext cx="7162800" cy="5372100"/>
          </a:xfrm>
          <a:prstGeom prst="rect">
            <a:avLst/>
          </a:prstGeom>
          <a:noFill/>
          <a:ln w="9525">
            <a:solidFill>
              <a:schemeClr val="accent1"/>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47736029"/>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ext Box 15"/>
          <p:cNvSpPr txBox="1">
            <a:spLocks noChangeArrowheads="1"/>
          </p:cNvSpPr>
          <p:nvPr/>
        </p:nvSpPr>
        <p:spPr bwMode="auto">
          <a:xfrm>
            <a:off x="152400" y="5830888"/>
            <a:ext cx="899160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chemeClr val="tx1"/>
              </a:buClr>
              <a:buSzPct val="75000"/>
              <a:buFont typeface="Wingdings" panose="05000000000000000000" pitchFamily="2" charset="2"/>
              <a:buChar char="l"/>
              <a:defRPr sz="2800">
                <a:solidFill>
                  <a:schemeClr val="tx1"/>
                </a:solidFill>
                <a:latin typeface="Arial" panose="020B0604020202020204" pitchFamily="34" charset="0"/>
              </a:defRPr>
            </a:lvl1pPr>
            <a:lvl2pPr marL="742950" indent="-285750" eaLnBrk="0" hangingPunct="0">
              <a:spcBef>
                <a:spcPct val="20000"/>
              </a:spcBef>
              <a:buClr>
                <a:schemeClr val="tx1"/>
              </a:buClr>
              <a:buSzPct val="75000"/>
              <a:buChar char="–"/>
              <a:defRPr sz="2400">
                <a:solidFill>
                  <a:schemeClr val="tx1"/>
                </a:solidFill>
                <a:latin typeface="Arial" panose="020B0604020202020204" pitchFamily="34" charset="0"/>
              </a:defRPr>
            </a:lvl2pPr>
            <a:lvl3pPr marL="1143000" indent="-228600" eaLnBrk="0" hangingPunct="0">
              <a:spcBef>
                <a:spcPct val="20000"/>
              </a:spcBef>
              <a:buClr>
                <a:schemeClr val="tx1"/>
              </a:buClr>
              <a:buSzPct val="75000"/>
              <a:buFont typeface="Wingdings" panose="05000000000000000000" pitchFamily="2" charset="2"/>
              <a:buChar char="l"/>
              <a:defRPr sz="2000">
                <a:solidFill>
                  <a:schemeClr val="tx1"/>
                </a:solidFill>
                <a:latin typeface="Arial" panose="020B0604020202020204" pitchFamily="34" charset="0"/>
              </a:defRPr>
            </a:lvl3pPr>
            <a:lvl4pPr marL="1600200" indent="-228600" eaLnBrk="0" hangingPunct="0">
              <a:spcBef>
                <a:spcPct val="20000"/>
              </a:spcBef>
              <a:buClr>
                <a:schemeClr val="tx1"/>
              </a:buClr>
              <a:buSzPct val="80000"/>
              <a:buChar char="–"/>
              <a:defRPr sz="2000">
                <a:solidFill>
                  <a:schemeClr val="tx1"/>
                </a:solidFill>
                <a:latin typeface="Arial" panose="020B0604020202020204" pitchFamily="34" charset="0"/>
              </a:defRPr>
            </a:lvl4pPr>
            <a:lvl5pPr marL="2057400" indent="-228600" eaLnBrk="0" hangingPunct="0">
              <a:spcBef>
                <a:spcPct val="20000"/>
              </a:spcBef>
              <a:buClr>
                <a:schemeClr val="tx1"/>
              </a:buClr>
              <a:buSzPct val="65000"/>
              <a:buFont typeface="Wingdings" panose="05000000000000000000" pitchFamily="2" charset="2"/>
              <a:buChar char="l"/>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1"/>
              </a:buClr>
              <a:buSzPct val="65000"/>
              <a:buFont typeface="Wingdings" panose="05000000000000000000" pitchFamily="2" charset="2"/>
              <a:buChar char="l"/>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1"/>
              </a:buClr>
              <a:buSzPct val="65000"/>
              <a:buFont typeface="Wingdings" panose="05000000000000000000" pitchFamily="2" charset="2"/>
              <a:buChar char="l"/>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1"/>
              </a:buClr>
              <a:buSzPct val="65000"/>
              <a:buFont typeface="Wingdings" panose="05000000000000000000" pitchFamily="2" charset="2"/>
              <a:buChar char="l"/>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1"/>
              </a:buClr>
              <a:buSzPct val="65000"/>
              <a:buFont typeface="Wingdings" panose="05000000000000000000" pitchFamily="2" charset="2"/>
              <a:buChar char="l"/>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1800" b="1" dirty="0" smtClean="0">
                <a:solidFill>
                  <a:srgbClr val="000000"/>
                </a:solidFill>
              </a:rPr>
              <a:t>Great access to typically “hard-to-reach” areas for cleaning and inspection.  </a:t>
            </a:r>
            <a:endParaRPr lang="en-US" altLang="en-US" sz="1800" b="1" dirty="0">
              <a:solidFill>
                <a:srgbClr val="000000"/>
              </a:solidFill>
            </a:endParaRPr>
          </a:p>
        </p:txBody>
      </p:sp>
      <p:pic>
        <p:nvPicPr>
          <p:cNvPr id="3" name="Picture 2"/>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rot="16200000">
            <a:off x="-590549" y="819151"/>
            <a:ext cx="5334000" cy="4000500"/>
          </a:xfrm>
          <a:prstGeom prst="rect">
            <a:avLst/>
          </a:prstGeom>
        </p:spPr>
      </p:pic>
      <p:pic>
        <p:nvPicPr>
          <p:cNvPr id="4" name="Picture 3"/>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rot="16200000">
            <a:off x="3987800" y="1397000"/>
            <a:ext cx="4064000" cy="3048000"/>
          </a:xfrm>
          <a:prstGeom prst="rect">
            <a:avLst/>
          </a:prstGeom>
        </p:spPr>
      </p:pic>
    </p:spTree>
    <p:extLst>
      <p:ext uri="{BB962C8B-B14F-4D97-AF65-F5344CB8AC3E}">
        <p14:creationId xmlns:p14="http://schemas.microsoft.com/office/powerpoint/2010/main" val="1299234823"/>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609600" y="990600"/>
            <a:ext cx="8077200" cy="5601533"/>
          </a:xfrm>
          <a:prstGeom prst="rect">
            <a:avLst/>
          </a:prstGeom>
        </p:spPr>
        <p:txBody>
          <a:bodyPr wrap="square">
            <a:spAutoFit/>
          </a:bodyPr>
          <a:lstStyle/>
          <a:p>
            <a:pPr marL="457200" indent="-457200">
              <a:spcAft>
                <a:spcPts val="600"/>
              </a:spcAft>
              <a:buFont typeface="Wingdings" panose="05000000000000000000" pitchFamily="2" charset="2"/>
              <a:buChar char="ü"/>
            </a:pPr>
            <a:r>
              <a:rPr lang="en-US" sz="2800" dirty="0" smtClean="0">
                <a:solidFill>
                  <a:prstClr val="black"/>
                </a:solidFill>
              </a:rPr>
              <a:t>Fewer staff and student absences</a:t>
            </a:r>
          </a:p>
          <a:p>
            <a:pPr marL="457200" indent="-457200">
              <a:spcAft>
                <a:spcPts val="600"/>
              </a:spcAft>
              <a:buFont typeface="Wingdings" panose="05000000000000000000" pitchFamily="2" charset="2"/>
              <a:buChar char="ü"/>
            </a:pPr>
            <a:r>
              <a:rPr lang="en-US" sz="2800" dirty="0" smtClean="0">
                <a:solidFill>
                  <a:prstClr val="black"/>
                </a:solidFill>
              </a:rPr>
              <a:t>Better student performance</a:t>
            </a:r>
          </a:p>
          <a:p>
            <a:pPr marL="457200" indent="-457200">
              <a:spcAft>
                <a:spcPts val="600"/>
              </a:spcAft>
              <a:buFont typeface="Wingdings" panose="05000000000000000000" pitchFamily="2" charset="2"/>
              <a:buChar char="ü"/>
            </a:pPr>
            <a:r>
              <a:rPr lang="en-US" sz="2800" dirty="0">
                <a:solidFill>
                  <a:prstClr val="black"/>
                </a:solidFill>
              </a:rPr>
              <a:t>Fewer </a:t>
            </a:r>
            <a:r>
              <a:rPr lang="en-US" sz="2800" dirty="0" smtClean="0">
                <a:solidFill>
                  <a:prstClr val="black"/>
                </a:solidFill>
              </a:rPr>
              <a:t>pests, fewer costly pest </a:t>
            </a:r>
            <a:r>
              <a:rPr lang="en-US" sz="2800" dirty="0">
                <a:solidFill>
                  <a:prstClr val="black"/>
                </a:solidFill>
              </a:rPr>
              <a:t>complaints </a:t>
            </a:r>
            <a:endParaRPr lang="en-US" sz="2800" dirty="0" smtClean="0">
              <a:solidFill>
                <a:prstClr val="black"/>
              </a:solidFill>
            </a:endParaRPr>
          </a:p>
          <a:p>
            <a:pPr marL="457200" indent="-457200">
              <a:spcAft>
                <a:spcPts val="600"/>
              </a:spcAft>
              <a:buFont typeface="Wingdings" panose="05000000000000000000" pitchFamily="2" charset="2"/>
              <a:buChar char="ü"/>
            </a:pPr>
            <a:r>
              <a:rPr lang="en-US" sz="2800" dirty="0" smtClean="0">
                <a:solidFill>
                  <a:prstClr val="black"/>
                </a:solidFill>
              </a:rPr>
              <a:t>Greater staff satisfaction</a:t>
            </a:r>
          </a:p>
          <a:p>
            <a:pPr marL="457200" indent="-457200">
              <a:spcAft>
                <a:spcPts val="600"/>
              </a:spcAft>
              <a:buFont typeface="Wingdings" panose="05000000000000000000" pitchFamily="2" charset="2"/>
              <a:buChar char="ü"/>
            </a:pPr>
            <a:r>
              <a:rPr lang="en-US" sz="2800" dirty="0">
                <a:solidFill>
                  <a:prstClr val="black"/>
                </a:solidFill>
              </a:rPr>
              <a:t>Lower liability</a:t>
            </a:r>
            <a:r>
              <a:rPr lang="en-US" sz="2800" dirty="0" smtClean="0">
                <a:solidFill>
                  <a:prstClr val="black"/>
                </a:solidFill>
              </a:rPr>
              <a:t> </a:t>
            </a:r>
          </a:p>
          <a:p>
            <a:pPr marL="457200" indent="-457200">
              <a:spcAft>
                <a:spcPts val="600"/>
              </a:spcAft>
              <a:buFont typeface="Wingdings" panose="05000000000000000000" pitchFamily="2" charset="2"/>
              <a:buChar char="ü"/>
            </a:pPr>
            <a:r>
              <a:rPr lang="en-US" sz="2800" dirty="0" smtClean="0">
                <a:solidFill>
                  <a:prstClr val="black"/>
                </a:solidFill>
              </a:rPr>
              <a:t>Food safety</a:t>
            </a:r>
          </a:p>
          <a:p>
            <a:pPr marL="457200" indent="-457200">
              <a:spcAft>
                <a:spcPts val="600"/>
              </a:spcAft>
              <a:buFont typeface="Arial" panose="020B0604020202020204" pitchFamily="34" charset="0"/>
              <a:buChar char="•"/>
            </a:pPr>
            <a:r>
              <a:rPr lang="en-US" sz="2800" dirty="0" smtClean="0">
                <a:solidFill>
                  <a:prstClr val="black"/>
                </a:solidFill>
              </a:rPr>
              <a:t>Fire safety</a:t>
            </a:r>
          </a:p>
          <a:p>
            <a:pPr marL="457200" indent="-457200">
              <a:spcAft>
                <a:spcPts val="600"/>
              </a:spcAft>
              <a:buFont typeface="Arial" panose="020B0604020202020204" pitchFamily="34" charset="0"/>
              <a:buChar char="•"/>
            </a:pPr>
            <a:r>
              <a:rPr lang="en-US" sz="2800" dirty="0" smtClean="0">
                <a:solidFill>
                  <a:prstClr val="black"/>
                </a:solidFill>
              </a:rPr>
              <a:t>Energy, water conservation</a:t>
            </a:r>
          </a:p>
          <a:p>
            <a:pPr marL="457200" indent="-457200">
              <a:spcAft>
                <a:spcPts val="600"/>
              </a:spcAft>
              <a:buFont typeface="Arial" panose="020B0604020202020204" pitchFamily="34" charset="0"/>
              <a:buChar char="•"/>
            </a:pPr>
            <a:r>
              <a:rPr lang="en-US" sz="2800" dirty="0" smtClean="0">
                <a:solidFill>
                  <a:prstClr val="black"/>
                </a:solidFill>
              </a:rPr>
              <a:t>Better buildings</a:t>
            </a:r>
          </a:p>
          <a:p>
            <a:pPr marL="457200" indent="-457200">
              <a:spcAft>
                <a:spcPts val="600"/>
              </a:spcAft>
              <a:buFont typeface="Arial" panose="020B0604020202020204" pitchFamily="34" charset="0"/>
              <a:buChar char="•"/>
            </a:pPr>
            <a:r>
              <a:rPr lang="en-US" sz="2800" i="1" dirty="0">
                <a:solidFill>
                  <a:prstClr val="black"/>
                </a:solidFill>
              </a:rPr>
              <a:t>Direct pest management costs</a:t>
            </a:r>
            <a:endParaRPr lang="en-US" sz="2800" i="1" dirty="0" smtClean="0">
              <a:solidFill>
                <a:prstClr val="black"/>
              </a:solidFill>
            </a:endParaRPr>
          </a:p>
          <a:p>
            <a:pPr marL="457200" indent="-457200">
              <a:spcAft>
                <a:spcPts val="600"/>
              </a:spcAft>
              <a:buFont typeface="Arial" panose="020B0604020202020204" pitchFamily="34" charset="0"/>
              <a:buChar char="•"/>
            </a:pPr>
            <a:r>
              <a:rPr lang="en-US" sz="2800" i="1" dirty="0" smtClean="0">
                <a:solidFill>
                  <a:prstClr val="black"/>
                </a:solidFill>
              </a:rPr>
              <a:t>Indirect costs</a:t>
            </a:r>
            <a:endParaRPr lang="en-US" sz="2400" i="1" dirty="0" smtClean="0">
              <a:solidFill>
                <a:prstClr val="black"/>
              </a:solidFill>
            </a:endParaRPr>
          </a:p>
        </p:txBody>
      </p:sp>
      <p:sp>
        <p:nvSpPr>
          <p:cNvPr id="5" name="Title 1"/>
          <p:cNvSpPr txBox="1">
            <a:spLocks/>
          </p:cNvSpPr>
          <p:nvPr/>
        </p:nvSpPr>
        <p:spPr>
          <a:xfrm>
            <a:off x="457200" y="0"/>
            <a:ext cx="8229600" cy="1143000"/>
          </a:xfrm>
          <a:prstGeom prst="rect">
            <a:avLst/>
          </a:prstGeom>
        </p:spPr>
        <p:txBody>
          <a:bodyPr vert="horz" lIns="91440" tIns="45720" rIns="91440" bIns="45720" rtlCol="0" anchor="ctr">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4400" b="1" i="0" u="none" strike="noStrike" kern="1200" cap="small" spc="200" normalizeH="0" baseline="0" noProof="0" dirty="0" smtClean="0">
                <a:ln>
                  <a:noFill/>
                </a:ln>
                <a:solidFill>
                  <a:schemeClr val="tx1"/>
                </a:solidFill>
                <a:effectLst/>
                <a:uLnTx/>
                <a:uFillTx/>
                <a:latin typeface="+mj-lt"/>
                <a:ea typeface="+mj-ea"/>
                <a:cs typeface="+mj-cs"/>
              </a:rPr>
              <a:t>Busines</a:t>
            </a:r>
            <a:r>
              <a:rPr lang="en-US" sz="4400" b="1" cap="small" spc="200" noProof="0" dirty="0" smtClean="0">
                <a:latin typeface="+mj-lt"/>
                <a:ea typeface="+mj-ea"/>
                <a:cs typeface="+mj-cs"/>
              </a:rPr>
              <a:t>s Case?</a:t>
            </a:r>
            <a:endParaRPr kumimoji="0" lang="en-US" sz="4400" b="1" i="0" u="none" strike="noStrike" kern="1200" cap="small" spc="200" normalizeH="0" baseline="0" noProof="0" dirty="0">
              <a:ln>
                <a:noFill/>
              </a:ln>
              <a:solidFill>
                <a:schemeClr val="tx1"/>
              </a:solidFill>
              <a:effectLst/>
              <a:uLnTx/>
              <a:uFillTx/>
              <a:latin typeface="+mj-lt"/>
              <a:ea typeface="+mj-ea"/>
              <a:cs typeface="+mj-cs"/>
            </a:endParaRPr>
          </a:p>
        </p:txBody>
      </p:sp>
    </p:spTree>
    <p:extLst>
      <p:ext uri="{BB962C8B-B14F-4D97-AF65-F5344CB8AC3E}">
        <p14:creationId xmlns:p14="http://schemas.microsoft.com/office/powerpoint/2010/main" val="2814767107"/>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mouse"/>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906462" y="3810000"/>
            <a:ext cx="2065338" cy="2209800"/>
          </a:xfrm>
          <a:prstGeom prst="rect">
            <a:avLst/>
          </a:prstGeom>
          <a:noFill/>
          <a:ln w="25400">
            <a:solidFill>
              <a:srgbClr val="FFD98D"/>
            </a:solidFill>
            <a:miter lim="800000"/>
            <a:headEnd/>
            <a:tailEnd/>
          </a:ln>
          <a:extLst>
            <a:ext uri="{909E8E84-426E-40DD-AFC4-6F175D3DCCD1}">
              <a14:hiddenFill xmlns:a14="http://schemas.microsoft.com/office/drawing/2010/main">
                <a:solidFill>
                  <a:srgbClr val="FFFFFF"/>
                </a:solidFill>
              </a14:hiddenFill>
            </a:ext>
          </a:extLst>
        </p:spPr>
      </p:pic>
      <p:pic>
        <p:nvPicPr>
          <p:cNvPr id="3" name="Picture 2"/>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152400" y="152400"/>
            <a:ext cx="6019800" cy="3458182"/>
          </a:xfrm>
          <a:prstGeom prst="rect">
            <a:avLst/>
          </a:prstGeom>
          <a:ln w="3175">
            <a:solidFill>
              <a:schemeClr val="tx1"/>
            </a:solidFill>
          </a:ln>
        </p:spPr>
      </p:pic>
      <p:pic>
        <p:nvPicPr>
          <p:cNvPr id="2" name="Picture 1"/>
          <p:cNvPicPr>
            <a:picLocks noChangeAspect="1"/>
          </p:cNvPicPr>
          <p:nvPr/>
        </p:nvPicPr>
        <p:blipFill rotWithShape="1">
          <a:blip r:embed="rId5" cstate="email">
            <a:extLst>
              <a:ext uri="{28A0092B-C50C-407E-A947-70E740481C1C}">
                <a14:useLocalDpi xmlns:a14="http://schemas.microsoft.com/office/drawing/2010/main"/>
              </a:ext>
            </a:extLst>
          </a:blip>
          <a:srcRect l="21889" t="19792" r="37701" b="9375"/>
          <a:stretch/>
        </p:blipFill>
        <p:spPr>
          <a:xfrm>
            <a:off x="3962399" y="1447800"/>
            <a:ext cx="5257801" cy="5181600"/>
          </a:xfrm>
          <a:prstGeom prst="rect">
            <a:avLst/>
          </a:prstGeom>
          <a:ln w="3175">
            <a:solidFill>
              <a:schemeClr val="tx1"/>
            </a:solidFill>
          </a:ln>
        </p:spPr>
      </p:pic>
      <p:sp>
        <p:nvSpPr>
          <p:cNvPr id="4" name="TextBox 3"/>
          <p:cNvSpPr txBox="1"/>
          <p:nvPr/>
        </p:nvSpPr>
        <p:spPr>
          <a:xfrm>
            <a:off x="762000" y="6172200"/>
            <a:ext cx="2913426" cy="400110"/>
          </a:xfrm>
          <a:prstGeom prst="rect">
            <a:avLst/>
          </a:prstGeom>
          <a:noFill/>
        </p:spPr>
        <p:txBody>
          <a:bodyPr wrap="none" rtlCol="0">
            <a:spAutoFit/>
          </a:bodyPr>
          <a:lstStyle/>
          <a:p>
            <a:r>
              <a:rPr lang="en-US" sz="2000" b="1" dirty="0" smtClean="0"/>
              <a:t>20-25% of electrical fires?</a:t>
            </a:r>
            <a:endParaRPr lang="en-US" sz="2000" b="1" dirty="0"/>
          </a:p>
        </p:txBody>
      </p:sp>
    </p:spTree>
    <p:extLst>
      <p:ext uri="{BB962C8B-B14F-4D97-AF65-F5344CB8AC3E}">
        <p14:creationId xmlns:p14="http://schemas.microsoft.com/office/powerpoint/2010/main" val="22870585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Straight Connector 9"/>
          <p:cNvCxnSpPr/>
          <p:nvPr/>
        </p:nvCxnSpPr>
        <p:spPr>
          <a:xfrm>
            <a:off x="0" y="914400"/>
            <a:ext cx="8001000" cy="0"/>
          </a:xfrm>
          <a:prstGeom prst="line">
            <a:avLst/>
          </a:prstGeom>
          <a:ln w="57150">
            <a:solidFill>
              <a:srgbClr val="196333"/>
            </a:soli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11" name="Rectangle 1"/>
          <p:cNvSpPr>
            <a:spLocks noChangeArrowheads="1"/>
          </p:cNvSpPr>
          <p:nvPr/>
        </p:nvSpPr>
        <p:spPr bwMode="auto">
          <a:xfrm>
            <a:off x="0" y="6581001"/>
            <a:ext cx="9144000" cy="276999"/>
          </a:xfrm>
          <a:prstGeom prst="rect">
            <a:avLst/>
          </a:prstGeom>
          <a:solidFill>
            <a:srgbClr val="265636"/>
          </a:solid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lvl="0" fontAlgn="base">
              <a:spcBef>
                <a:spcPct val="0"/>
              </a:spcBef>
              <a:spcAft>
                <a:spcPct val="0"/>
              </a:spcAft>
            </a:pPr>
            <a:r>
              <a:rPr lang="en-US" sz="1200" i="1" dirty="0" smtClean="0">
                <a:solidFill>
                  <a:schemeClr val="bg1"/>
                </a:solidFill>
                <a:latin typeface="Times New Roman" pitchFamily="18" charset="0"/>
                <a:cs typeface="Times New Roman" pitchFamily="18" charset="0"/>
              </a:rPr>
              <a:t>Harnessing Marketplace Power to Improve Health, Environment and Economics</a:t>
            </a:r>
            <a:endParaRPr kumimoji="0" lang="en-US" sz="1200" i="1" u="none" strike="noStrike" cap="none" normalizeH="0" baseline="0" dirty="0" smtClean="0">
              <a:ln>
                <a:noFill/>
              </a:ln>
              <a:solidFill>
                <a:schemeClr val="bg1"/>
              </a:solidFill>
              <a:effectLst/>
              <a:latin typeface="Times New Roman" pitchFamily="18" charset="0"/>
              <a:cs typeface="Times New Roman" pitchFamily="18" charset="0"/>
            </a:endParaRPr>
          </a:p>
        </p:txBody>
      </p:sp>
      <p:sp>
        <p:nvSpPr>
          <p:cNvPr id="14" name="Rectangle 3"/>
          <p:cNvSpPr txBox="1">
            <a:spLocks noChangeArrowheads="1"/>
          </p:cNvSpPr>
          <p:nvPr/>
        </p:nvSpPr>
        <p:spPr>
          <a:xfrm>
            <a:off x="76200" y="1219200"/>
            <a:ext cx="8763000" cy="5410200"/>
          </a:xfrm>
          <a:prstGeom prst="rect">
            <a:avLst/>
          </a:prstGeom>
        </p:spPr>
        <p:txBody>
          <a:bodyPr vert="horz" lIns="91440" tIns="45720" rIns="91440" bIns="45720" rtlCol="0">
            <a:normAutofit/>
          </a:bodyPr>
          <a:lstStyle/>
          <a:p>
            <a:pPr marL="0" marR="0" lvl="0" indent="0" algn="l" defTabSz="914400" rtl="0" eaLnBrk="1" fontAlgn="auto" latinLnBrk="0" hangingPunct="1">
              <a:lnSpc>
                <a:spcPct val="100000"/>
              </a:lnSpc>
              <a:spcBef>
                <a:spcPct val="20000"/>
              </a:spcBef>
              <a:spcAft>
                <a:spcPts val="0"/>
              </a:spcAft>
              <a:buClrTx/>
              <a:buSzTx/>
              <a:buFontTx/>
              <a:buNone/>
              <a:tabLst/>
              <a:defRPr/>
            </a:pPr>
            <a:endParaRPr kumimoji="0" lang="en-US" sz="1800" b="0" i="0" u="none" strike="noStrike" kern="1200" cap="none" spc="0" normalizeH="0" baseline="0" noProof="0" dirty="0" smtClean="0">
              <a:ln>
                <a:noFill/>
              </a:ln>
              <a:solidFill>
                <a:schemeClr val="tx1"/>
              </a:solidFill>
              <a:effectLst/>
              <a:uLnTx/>
              <a:uFillTx/>
              <a:latin typeface="+mn-lt"/>
              <a:ea typeface="+mn-ea"/>
              <a:cs typeface="+mn-cs"/>
            </a:endParaRPr>
          </a:p>
        </p:txBody>
      </p:sp>
      <p:sp>
        <p:nvSpPr>
          <p:cNvPr id="26" name="Title 1"/>
          <p:cNvSpPr>
            <a:spLocks noGrp="1"/>
          </p:cNvSpPr>
          <p:nvPr>
            <p:ph type="title"/>
          </p:nvPr>
        </p:nvSpPr>
        <p:spPr>
          <a:xfrm>
            <a:off x="533400" y="2438400"/>
            <a:ext cx="7543800" cy="1143000"/>
          </a:xfrm>
        </p:spPr>
        <p:txBody>
          <a:bodyPr>
            <a:normAutofit fontScale="90000"/>
          </a:bodyPr>
          <a:lstStyle/>
          <a:p>
            <a:pPr algn="ctr"/>
            <a:r>
              <a:rPr lang="en-US" dirty="0" smtClean="0"/>
              <a:t/>
            </a:r>
            <a:br>
              <a:rPr lang="en-US" dirty="0" smtClean="0"/>
            </a:br>
            <a:r>
              <a:rPr lang="en-US" dirty="0"/>
              <a:t/>
            </a:r>
            <a:br>
              <a:rPr lang="en-US" dirty="0"/>
            </a:br>
            <a:r>
              <a:rPr lang="en-US" sz="3100" dirty="0" smtClean="0"/>
              <a:t>Green building accounted for 20% of all new US commercial construction in 2013.</a:t>
            </a:r>
            <a:r>
              <a:rPr lang="en-US" sz="3100" i="1" dirty="0" smtClean="0"/>
              <a:t> </a:t>
            </a:r>
            <a:br>
              <a:rPr lang="en-US" sz="3100" i="1" dirty="0" smtClean="0"/>
            </a:br>
            <a:r>
              <a:rPr lang="en-US" sz="3100" i="1" dirty="0" smtClean="0"/>
              <a:t>	</a:t>
            </a:r>
            <a:r>
              <a:rPr lang="en-US" sz="2200" i="1" dirty="0" smtClean="0"/>
              <a:t>- </a:t>
            </a:r>
            <a:r>
              <a:rPr lang="en-US" sz="2200" i="1" dirty="0"/>
              <a:t>National Mortgage Professional Magazine, </a:t>
            </a:r>
            <a:r>
              <a:rPr lang="en-US" sz="2200" dirty="0"/>
              <a:t>Oct. 30, 2014</a:t>
            </a:r>
            <a:r>
              <a:rPr lang="en-US" sz="2200" dirty="0" smtClean="0"/>
              <a:t>.</a:t>
            </a:r>
            <a:r>
              <a:rPr lang="en-US" dirty="0"/>
              <a:t/>
            </a:r>
            <a:br>
              <a:rPr lang="en-US" dirty="0"/>
            </a:br>
            <a:r>
              <a:rPr lang="en-US" dirty="0" smtClean="0"/>
              <a:t/>
            </a:r>
            <a:br>
              <a:rPr lang="en-US" dirty="0" smtClean="0"/>
            </a:br>
            <a:r>
              <a:rPr lang="en-US" dirty="0" smtClean="0"/>
              <a:t>We need to be prepared </a:t>
            </a:r>
            <a:br>
              <a:rPr lang="en-US" dirty="0" smtClean="0"/>
            </a:br>
            <a:r>
              <a:rPr lang="en-US" dirty="0" smtClean="0"/>
              <a:t>for a future where </a:t>
            </a:r>
            <a:br>
              <a:rPr lang="en-US" dirty="0" smtClean="0"/>
            </a:br>
            <a:r>
              <a:rPr lang="en-US" dirty="0" smtClean="0"/>
              <a:t>the expectation is green!</a:t>
            </a:r>
            <a:endParaRPr lang="en-US" dirty="0"/>
          </a:p>
        </p:txBody>
      </p:sp>
      <p:sp>
        <p:nvSpPr>
          <p:cNvPr id="6" name="Rectangle 11"/>
          <p:cNvSpPr txBox="1">
            <a:spLocks noChangeArrowheads="1"/>
          </p:cNvSpPr>
          <p:nvPr/>
        </p:nvSpPr>
        <p:spPr>
          <a:xfrm>
            <a:off x="0" y="0"/>
            <a:ext cx="9144000" cy="1143000"/>
          </a:xfrm>
          <a:prstGeom prst="rect">
            <a:avLst/>
          </a:prstGeom>
          <a:solidFill>
            <a:srgbClr val="00B050"/>
          </a:solidFill>
        </p:spPr>
        <p:txBody>
          <a:bodyPr vert="horz" lIns="91440" tIns="45720" rIns="91440" bIns="45720" rtlCol="0" anchor="ctr">
            <a:noAutofit/>
          </a:bodyPr>
          <a:lstStyle>
            <a:lvl1pPr algn="l" defTabSz="914400" rtl="0" eaLnBrk="1" latinLnBrk="0" hangingPunct="1">
              <a:spcBef>
                <a:spcPct val="0"/>
              </a:spcBef>
              <a:buNone/>
              <a:defRPr sz="4400" b="1" kern="1200" baseline="0">
                <a:solidFill>
                  <a:srgbClr val="196333"/>
                </a:solidFill>
                <a:latin typeface="+mj-lt"/>
                <a:ea typeface="+mj-ea"/>
                <a:cs typeface="+mj-cs"/>
              </a:defRPr>
            </a:lvl1pPr>
          </a:lstStyle>
          <a:p>
            <a:r>
              <a:rPr lang="en-US" altLang="en-US" smtClean="0">
                <a:solidFill>
                  <a:schemeClr val="bg1"/>
                </a:solidFill>
              </a:rPr>
              <a:t>Urban/Community Environments?</a:t>
            </a:r>
            <a:endParaRPr lang="en-US" altLang="en-US" sz="3200" dirty="0" smtClean="0">
              <a:solidFill>
                <a:schemeClr val="bg1"/>
              </a:solidFill>
            </a:endParaRPr>
          </a:p>
        </p:txBody>
      </p:sp>
    </p:spTree>
    <p:extLst>
      <p:ext uri="{BB962C8B-B14F-4D97-AF65-F5344CB8AC3E}">
        <p14:creationId xmlns:p14="http://schemas.microsoft.com/office/powerpoint/2010/main" val="38106346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0" y="0"/>
            <a:ext cx="8229600" cy="1143000"/>
          </a:xfrm>
          <a:prstGeom prst="rect">
            <a:avLst/>
          </a:prstGeom>
        </p:spPr>
        <p:txBody>
          <a:bodyPr vert="horz" lIns="91440" tIns="45720" rIns="91440" bIns="45720" rtlCol="0" anchor="ctr">
            <a:normAutofit fontScale="92500"/>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4400" b="1" i="0" u="none" strike="noStrike" kern="1200" cap="small" spc="200" normalizeH="0" baseline="0" noProof="0" dirty="0" smtClean="0">
                <a:ln>
                  <a:noFill/>
                </a:ln>
                <a:solidFill>
                  <a:schemeClr val="tx1"/>
                </a:solidFill>
                <a:effectLst/>
                <a:uLnTx/>
                <a:uFillTx/>
                <a:latin typeface="+mj-lt"/>
                <a:ea typeface="+mj-ea"/>
                <a:cs typeface="+mj-cs"/>
              </a:rPr>
              <a:t>Fire Safety? Energy Conservation?</a:t>
            </a:r>
            <a:endParaRPr kumimoji="0" lang="en-US" sz="4400" b="1" i="0" u="none" strike="noStrike" kern="1200" cap="small" spc="200" normalizeH="0" baseline="0" noProof="0" dirty="0">
              <a:ln>
                <a:noFill/>
              </a:ln>
              <a:solidFill>
                <a:schemeClr val="tx1"/>
              </a:solidFill>
              <a:effectLst/>
              <a:uLnTx/>
              <a:uFillTx/>
              <a:latin typeface="+mj-lt"/>
              <a:ea typeface="+mj-ea"/>
              <a:cs typeface="+mj-cs"/>
            </a:endParaRPr>
          </a:p>
        </p:txBody>
      </p:sp>
      <p:pic>
        <p:nvPicPr>
          <p:cNvPr id="3" name="Picture 2" descr="door-+-weatherseal.jpg"/>
          <p:cNvPicPr>
            <a:picLocks noChangeAspect="1"/>
          </p:cNvPicPr>
          <p:nvPr/>
        </p:nvPicPr>
        <p:blipFill>
          <a:blip r:embed="rId2" cstate="print"/>
          <a:stretch>
            <a:fillRect/>
          </a:stretch>
        </p:blipFill>
        <p:spPr>
          <a:xfrm>
            <a:off x="1784888" y="1219200"/>
            <a:ext cx="5606512" cy="4977077"/>
          </a:xfrm>
          <a:prstGeom prst="rect">
            <a:avLst/>
          </a:prstGeom>
          <a:effectLst>
            <a:softEdge rad="127000"/>
          </a:effectLst>
        </p:spPr>
      </p:pic>
    </p:spTree>
    <p:extLst>
      <p:ext uri="{BB962C8B-B14F-4D97-AF65-F5344CB8AC3E}">
        <p14:creationId xmlns:p14="http://schemas.microsoft.com/office/powerpoint/2010/main" val="3864646705"/>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0" y="0"/>
            <a:ext cx="8229600" cy="1143000"/>
          </a:xfrm>
          <a:prstGeom prst="rect">
            <a:avLst/>
          </a:prstGeom>
        </p:spPr>
        <p:txBody>
          <a:bodyPr vert="horz" lIns="91440" tIns="45720" rIns="91440" bIns="45720" rtlCol="0" anchor="ctr">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4400" b="1" i="0" u="none" strike="noStrike" kern="1200" cap="small" spc="200" normalizeH="0" baseline="0" noProof="0" dirty="0" smtClean="0">
                <a:ln>
                  <a:noFill/>
                </a:ln>
                <a:solidFill>
                  <a:schemeClr val="tx1"/>
                </a:solidFill>
                <a:effectLst/>
                <a:uLnTx/>
                <a:uFillTx/>
                <a:latin typeface="+mj-lt"/>
                <a:ea typeface="+mj-ea"/>
                <a:cs typeface="+mj-cs"/>
              </a:rPr>
              <a:t>Water Conservation?</a:t>
            </a:r>
            <a:endParaRPr kumimoji="0" lang="en-US" sz="4400" b="1" i="0" u="none" strike="noStrike" kern="1200" cap="small" spc="200" normalizeH="0" baseline="0" noProof="0" dirty="0">
              <a:ln>
                <a:noFill/>
              </a:ln>
              <a:solidFill>
                <a:schemeClr val="tx1"/>
              </a:solidFill>
              <a:effectLst/>
              <a:uLnTx/>
              <a:uFillTx/>
              <a:latin typeface="+mj-lt"/>
              <a:ea typeface="+mj-ea"/>
              <a:cs typeface="+mj-cs"/>
            </a:endParaRPr>
          </a:p>
        </p:txBody>
      </p:sp>
      <p:pic>
        <p:nvPicPr>
          <p:cNvPr id="2" name="Picture 1"/>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143000" y="1066800"/>
            <a:ext cx="7239000" cy="5429250"/>
          </a:xfrm>
          <a:prstGeom prst="rect">
            <a:avLst/>
          </a:prstGeom>
        </p:spPr>
      </p:pic>
    </p:spTree>
    <p:extLst>
      <p:ext uri="{BB962C8B-B14F-4D97-AF65-F5344CB8AC3E}">
        <p14:creationId xmlns:p14="http://schemas.microsoft.com/office/powerpoint/2010/main" val="4099334126"/>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0" y="0"/>
            <a:ext cx="8229600" cy="1143000"/>
          </a:xfrm>
          <a:prstGeom prst="rect">
            <a:avLst/>
          </a:prstGeom>
        </p:spPr>
        <p:txBody>
          <a:bodyPr vert="horz" lIns="91440" tIns="45720" rIns="91440" bIns="45720" rtlCol="0" anchor="ctr">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4400" b="1" i="0" u="none" strike="noStrike" kern="1200" cap="small" spc="200" normalizeH="0" baseline="0" noProof="0" dirty="0" smtClean="0">
                <a:ln>
                  <a:noFill/>
                </a:ln>
                <a:solidFill>
                  <a:schemeClr val="tx1"/>
                </a:solidFill>
                <a:effectLst/>
                <a:uLnTx/>
                <a:uFillTx/>
                <a:latin typeface="+mj-lt"/>
                <a:ea typeface="+mj-ea"/>
                <a:cs typeface="+mj-cs"/>
              </a:rPr>
              <a:t>Better Buildings?</a:t>
            </a:r>
            <a:endParaRPr kumimoji="0" lang="en-US" sz="4400" b="1" i="0" u="none" strike="noStrike" kern="1200" cap="small" spc="200" normalizeH="0" baseline="0" noProof="0" dirty="0">
              <a:ln>
                <a:noFill/>
              </a:ln>
              <a:solidFill>
                <a:schemeClr val="tx1"/>
              </a:solidFill>
              <a:effectLst/>
              <a:uLnTx/>
              <a:uFillTx/>
              <a:latin typeface="+mj-lt"/>
              <a:ea typeface="+mj-ea"/>
              <a:cs typeface="+mj-cs"/>
            </a:endParaRPr>
          </a:p>
        </p:txBody>
      </p:sp>
      <p:pic>
        <p:nvPicPr>
          <p:cNvPr id="3" name="Picture 2"/>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rot="5400000">
            <a:off x="-368300" y="1612900"/>
            <a:ext cx="4165600" cy="3124200"/>
          </a:xfrm>
          <a:prstGeom prst="rect">
            <a:avLst/>
          </a:prstGeom>
          <a:ln w="3175">
            <a:solidFill>
              <a:schemeClr val="tx1"/>
            </a:solidFill>
          </a:ln>
        </p:spPr>
      </p:pic>
      <p:pic>
        <p:nvPicPr>
          <p:cNvPr id="6" name="Picture 5"/>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270150" y="3733800"/>
            <a:ext cx="3645250" cy="2733938"/>
          </a:xfrm>
          <a:prstGeom prst="rect">
            <a:avLst/>
          </a:prstGeom>
          <a:ln w="3175">
            <a:solidFill>
              <a:schemeClr val="tx1"/>
            </a:solidFill>
          </a:ln>
        </p:spPr>
      </p:pic>
      <p:pic>
        <p:nvPicPr>
          <p:cNvPr id="7" name="Picture 2"/>
          <p:cNvPicPr>
            <a:picLocks noGrp="1" noChangeAspect="1" noChangeArrowheads="1"/>
          </p:cNvPicPr>
          <p:nvPr>
            <p:ph idx="1"/>
          </p:nvPr>
        </p:nvPicPr>
        <p:blipFill>
          <a:blip r:embed="rId4" cstate="email">
            <a:extLst>
              <a:ext uri="{28A0092B-C50C-407E-A947-70E740481C1C}">
                <a14:useLocalDpi xmlns:a14="http://schemas.microsoft.com/office/drawing/2010/main"/>
              </a:ext>
            </a:extLst>
          </a:blip>
          <a:srcRect/>
          <a:stretch>
            <a:fillRect/>
          </a:stretch>
        </p:blipFill>
        <p:spPr>
          <a:xfrm>
            <a:off x="4736750" y="76200"/>
            <a:ext cx="4331050" cy="3429000"/>
          </a:xfrm>
          <a:noFill/>
        </p:spPr>
      </p:pic>
      <p:pic>
        <p:nvPicPr>
          <p:cNvPr id="8" name="Picture 7"/>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1524000" y="3733800"/>
            <a:ext cx="3657600" cy="2743200"/>
          </a:xfrm>
          <a:prstGeom prst="rect">
            <a:avLst/>
          </a:prstGeom>
          <a:ln w="3175">
            <a:solidFill>
              <a:schemeClr val="tx1"/>
            </a:solidFill>
          </a:ln>
        </p:spPr>
      </p:pic>
    </p:spTree>
    <p:extLst>
      <p:ext uri="{BB962C8B-B14F-4D97-AF65-F5344CB8AC3E}">
        <p14:creationId xmlns:p14="http://schemas.microsoft.com/office/powerpoint/2010/main" val="2562103113"/>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609600" y="990600"/>
            <a:ext cx="8077200" cy="5601533"/>
          </a:xfrm>
          <a:prstGeom prst="rect">
            <a:avLst/>
          </a:prstGeom>
        </p:spPr>
        <p:txBody>
          <a:bodyPr wrap="square">
            <a:spAutoFit/>
          </a:bodyPr>
          <a:lstStyle/>
          <a:p>
            <a:pPr marL="457200" indent="-457200">
              <a:spcAft>
                <a:spcPts val="600"/>
              </a:spcAft>
              <a:buFont typeface="Wingdings" panose="05000000000000000000" pitchFamily="2" charset="2"/>
              <a:buChar char="ü"/>
            </a:pPr>
            <a:r>
              <a:rPr lang="en-US" sz="2800" dirty="0" smtClean="0">
                <a:solidFill>
                  <a:prstClr val="black"/>
                </a:solidFill>
              </a:rPr>
              <a:t>Fewer staff and student absences</a:t>
            </a:r>
          </a:p>
          <a:p>
            <a:pPr marL="457200" indent="-457200">
              <a:spcAft>
                <a:spcPts val="600"/>
              </a:spcAft>
              <a:buFont typeface="Wingdings" panose="05000000000000000000" pitchFamily="2" charset="2"/>
              <a:buChar char="ü"/>
            </a:pPr>
            <a:r>
              <a:rPr lang="en-US" sz="2800" dirty="0" smtClean="0">
                <a:solidFill>
                  <a:prstClr val="black"/>
                </a:solidFill>
              </a:rPr>
              <a:t>Better student performance</a:t>
            </a:r>
          </a:p>
          <a:p>
            <a:pPr marL="457200" indent="-457200">
              <a:spcAft>
                <a:spcPts val="600"/>
              </a:spcAft>
              <a:buFont typeface="Wingdings" panose="05000000000000000000" pitchFamily="2" charset="2"/>
              <a:buChar char="ü"/>
            </a:pPr>
            <a:r>
              <a:rPr lang="en-US" sz="2800" dirty="0">
                <a:solidFill>
                  <a:prstClr val="black"/>
                </a:solidFill>
              </a:rPr>
              <a:t>Fewer </a:t>
            </a:r>
            <a:r>
              <a:rPr lang="en-US" sz="2800" dirty="0" smtClean="0">
                <a:solidFill>
                  <a:prstClr val="black"/>
                </a:solidFill>
              </a:rPr>
              <a:t>pests, fewer costly pest </a:t>
            </a:r>
            <a:r>
              <a:rPr lang="en-US" sz="2800" dirty="0">
                <a:solidFill>
                  <a:prstClr val="black"/>
                </a:solidFill>
              </a:rPr>
              <a:t>complaints </a:t>
            </a:r>
            <a:endParaRPr lang="en-US" sz="2800" dirty="0" smtClean="0">
              <a:solidFill>
                <a:prstClr val="black"/>
              </a:solidFill>
            </a:endParaRPr>
          </a:p>
          <a:p>
            <a:pPr marL="457200" indent="-457200">
              <a:spcAft>
                <a:spcPts val="600"/>
              </a:spcAft>
              <a:buFont typeface="Wingdings" panose="05000000000000000000" pitchFamily="2" charset="2"/>
              <a:buChar char="ü"/>
            </a:pPr>
            <a:r>
              <a:rPr lang="en-US" sz="2800" dirty="0" smtClean="0">
                <a:solidFill>
                  <a:prstClr val="black"/>
                </a:solidFill>
              </a:rPr>
              <a:t>Greater staff satisfaction</a:t>
            </a:r>
          </a:p>
          <a:p>
            <a:pPr marL="457200" indent="-457200">
              <a:spcAft>
                <a:spcPts val="600"/>
              </a:spcAft>
              <a:buFont typeface="Wingdings" panose="05000000000000000000" pitchFamily="2" charset="2"/>
              <a:buChar char="ü"/>
            </a:pPr>
            <a:r>
              <a:rPr lang="en-US" sz="2800" dirty="0">
                <a:solidFill>
                  <a:prstClr val="black"/>
                </a:solidFill>
              </a:rPr>
              <a:t>Lower liability</a:t>
            </a:r>
            <a:r>
              <a:rPr lang="en-US" sz="2800" dirty="0" smtClean="0">
                <a:solidFill>
                  <a:prstClr val="black"/>
                </a:solidFill>
              </a:rPr>
              <a:t> </a:t>
            </a:r>
          </a:p>
          <a:p>
            <a:pPr marL="457200" indent="-457200">
              <a:spcAft>
                <a:spcPts val="600"/>
              </a:spcAft>
              <a:buFont typeface="Wingdings" panose="05000000000000000000" pitchFamily="2" charset="2"/>
              <a:buChar char="ü"/>
            </a:pPr>
            <a:r>
              <a:rPr lang="en-US" sz="2800" dirty="0" smtClean="0">
                <a:solidFill>
                  <a:prstClr val="black"/>
                </a:solidFill>
              </a:rPr>
              <a:t>Food safety</a:t>
            </a:r>
          </a:p>
          <a:p>
            <a:pPr marL="457200" indent="-457200">
              <a:spcAft>
                <a:spcPts val="600"/>
              </a:spcAft>
              <a:buFont typeface="Wingdings" panose="05000000000000000000" pitchFamily="2" charset="2"/>
              <a:buChar char="ü"/>
            </a:pPr>
            <a:r>
              <a:rPr lang="en-US" sz="2800" dirty="0" smtClean="0">
                <a:solidFill>
                  <a:prstClr val="black"/>
                </a:solidFill>
              </a:rPr>
              <a:t>Fire safety</a:t>
            </a:r>
          </a:p>
          <a:p>
            <a:pPr marL="457200" indent="-457200">
              <a:spcAft>
                <a:spcPts val="600"/>
              </a:spcAft>
              <a:buFont typeface="Wingdings" panose="05000000000000000000" pitchFamily="2" charset="2"/>
              <a:buChar char="ü"/>
            </a:pPr>
            <a:r>
              <a:rPr lang="en-US" sz="2800" dirty="0" smtClean="0">
                <a:solidFill>
                  <a:prstClr val="black"/>
                </a:solidFill>
              </a:rPr>
              <a:t>Energy, water conservation</a:t>
            </a:r>
          </a:p>
          <a:p>
            <a:pPr marL="457200" indent="-457200">
              <a:spcAft>
                <a:spcPts val="600"/>
              </a:spcAft>
              <a:buFont typeface="Wingdings" panose="05000000000000000000" pitchFamily="2" charset="2"/>
              <a:buChar char="ü"/>
            </a:pPr>
            <a:r>
              <a:rPr lang="en-US" sz="2800" dirty="0" smtClean="0">
                <a:solidFill>
                  <a:prstClr val="black"/>
                </a:solidFill>
              </a:rPr>
              <a:t>Better buildings</a:t>
            </a:r>
          </a:p>
          <a:p>
            <a:pPr marL="457200" indent="-457200">
              <a:spcAft>
                <a:spcPts val="600"/>
              </a:spcAft>
              <a:buFont typeface="Arial" panose="020B0604020202020204" pitchFamily="34" charset="0"/>
              <a:buChar char="•"/>
            </a:pPr>
            <a:r>
              <a:rPr lang="en-US" sz="2800" i="1" dirty="0" smtClean="0">
                <a:solidFill>
                  <a:prstClr val="black"/>
                </a:solidFill>
              </a:rPr>
              <a:t>Direct pest management costs</a:t>
            </a:r>
          </a:p>
          <a:p>
            <a:pPr marL="457200" indent="-457200">
              <a:spcAft>
                <a:spcPts val="600"/>
              </a:spcAft>
              <a:buFont typeface="Arial" panose="020B0604020202020204" pitchFamily="34" charset="0"/>
              <a:buChar char="•"/>
            </a:pPr>
            <a:r>
              <a:rPr lang="en-US" sz="2800" i="1" dirty="0" smtClean="0">
                <a:solidFill>
                  <a:prstClr val="black"/>
                </a:solidFill>
              </a:rPr>
              <a:t>Indirect costs</a:t>
            </a:r>
            <a:endParaRPr lang="en-US" sz="2400" i="1" dirty="0" smtClean="0">
              <a:solidFill>
                <a:prstClr val="black"/>
              </a:solidFill>
            </a:endParaRPr>
          </a:p>
        </p:txBody>
      </p:sp>
      <p:sp>
        <p:nvSpPr>
          <p:cNvPr id="5" name="Title 1"/>
          <p:cNvSpPr txBox="1">
            <a:spLocks/>
          </p:cNvSpPr>
          <p:nvPr/>
        </p:nvSpPr>
        <p:spPr>
          <a:xfrm>
            <a:off x="457200" y="0"/>
            <a:ext cx="8229600" cy="1143000"/>
          </a:xfrm>
          <a:prstGeom prst="rect">
            <a:avLst/>
          </a:prstGeom>
        </p:spPr>
        <p:txBody>
          <a:bodyPr vert="horz" lIns="91440" tIns="45720" rIns="91440" bIns="45720" rtlCol="0" anchor="ctr">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4400" b="1" i="0" u="none" strike="noStrike" kern="1200" cap="small" spc="200" normalizeH="0" baseline="0" noProof="0" dirty="0" smtClean="0">
                <a:ln>
                  <a:noFill/>
                </a:ln>
                <a:solidFill>
                  <a:schemeClr val="tx1"/>
                </a:solidFill>
                <a:effectLst/>
                <a:uLnTx/>
                <a:uFillTx/>
                <a:latin typeface="+mj-lt"/>
                <a:ea typeface="+mj-ea"/>
                <a:cs typeface="+mj-cs"/>
              </a:rPr>
              <a:t>Busines</a:t>
            </a:r>
            <a:r>
              <a:rPr lang="en-US" sz="4400" b="1" cap="small" spc="200" noProof="0" dirty="0" smtClean="0">
                <a:latin typeface="+mj-lt"/>
                <a:ea typeface="+mj-ea"/>
                <a:cs typeface="+mj-cs"/>
              </a:rPr>
              <a:t>s Case?</a:t>
            </a:r>
            <a:endParaRPr kumimoji="0" lang="en-US" sz="4400" b="1" i="0" u="none" strike="noStrike" kern="1200" cap="small" spc="200" normalizeH="0" baseline="0" noProof="0" dirty="0">
              <a:ln>
                <a:noFill/>
              </a:ln>
              <a:solidFill>
                <a:schemeClr val="tx1"/>
              </a:solidFill>
              <a:effectLst/>
              <a:uLnTx/>
              <a:uFillTx/>
              <a:latin typeface="+mj-lt"/>
              <a:ea typeface="+mj-ea"/>
              <a:cs typeface="+mj-cs"/>
            </a:endParaRPr>
          </a:p>
        </p:txBody>
      </p:sp>
    </p:spTree>
    <p:extLst>
      <p:ext uri="{BB962C8B-B14F-4D97-AF65-F5344CB8AC3E}">
        <p14:creationId xmlns:p14="http://schemas.microsoft.com/office/powerpoint/2010/main" val="4206745885"/>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Straight Connector 9"/>
          <p:cNvCxnSpPr/>
          <p:nvPr/>
        </p:nvCxnSpPr>
        <p:spPr>
          <a:xfrm>
            <a:off x="0" y="914400"/>
            <a:ext cx="8001000" cy="0"/>
          </a:xfrm>
          <a:prstGeom prst="line">
            <a:avLst/>
          </a:prstGeom>
          <a:ln w="57150">
            <a:solidFill>
              <a:srgbClr val="196333"/>
            </a:soli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11" name="Rectangle 1"/>
          <p:cNvSpPr>
            <a:spLocks noChangeArrowheads="1"/>
          </p:cNvSpPr>
          <p:nvPr/>
        </p:nvSpPr>
        <p:spPr bwMode="auto">
          <a:xfrm>
            <a:off x="0" y="6581001"/>
            <a:ext cx="9144000" cy="276999"/>
          </a:xfrm>
          <a:prstGeom prst="rect">
            <a:avLst/>
          </a:prstGeom>
          <a:solidFill>
            <a:srgbClr val="265636"/>
          </a:solid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lvl="0" fontAlgn="base">
              <a:spcBef>
                <a:spcPct val="0"/>
              </a:spcBef>
              <a:spcAft>
                <a:spcPct val="0"/>
              </a:spcAft>
            </a:pPr>
            <a:r>
              <a:rPr lang="en-US" sz="1200" i="1" dirty="0" smtClean="0">
                <a:solidFill>
                  <a:schemeClr val="bg1"/>
                </a:solidFill>
                <a:latin typeface="Times New Roman" pitchFamily="18" charset="0"/>
                <a:cs typeface="Times New Roman" pitchFamily="18" charset="0"/>
              </a:rPr>
              <a:t>Harnessing Marketplace Power to Improve Health, Environment and Economics</a:t>
            </a:r>
            <a:endParaRPr kumimoji="0" lang="en-US" sz="1200" i="1" u="none" strike="noStrike" cap="none" normalizeH="0" baseline="0" dirty="0" smtClean="0">
              <a:ln>
                <a:noFill/>
              </a:ln>
              <a:solidFill>
                <a:schemeClr val="bg1"/>
              </a:solidFill>
              <a:effectLst/>
              <a:latin typeface="Times New Roman" pitchFamily="18" charset="0"/>
              <a:cs typeface="Times New Roman" pitchFamily="18" charset="0"/>
            </a:endParaRPr>
          </a:p>
        </p:txBody>
      </p:sp>
      <p:sp>
        <p:nvSpPr>
          <p:cNvPr id="14" name="Rectangle 3"/>
          <p:cNvSpPr txBox="1">
            <a:spLocks noChangeArrowheads="1"/>
          </p:cNvSpPr>
          <p:nvPr/>
        </p:nvSpPr>
        <p:spPr>
          <a:xfrm>
            <a:off x="76200" y="1219200"/>
            <a:ext cx="8763000" cy="5410200"/>
          </a:xfrm>
          <a:prstGeom prst="rect">
            <a:avLst/>
          </a:prstGeom>
        </p:spPr>
        <p:txBody>
          <a:bodyPr vert="horz" lIns="91440" tIns="45720" rIns="91440" bIns="45720" rtlCol="0">
            <a:normAutofit/>
          </a:bodyPr>
          <a:lstStyle/>
          <a:p>
            <a:pPr marL="0" marR="0" lvl="0" indent="0" algn="l" defTabSz="914400" rtl="0" eaLnBrk="1" fontAlgn="auto" latinLnBrk="0" hangingPunct="1">
              <a:lnSpc>
                <a:spcPct val="100000"/>
              </a:lnSpc>
              <a:spcBef>
                <a:spcPct val="20000"/>
              </a:spcBef>
              <a:spcAft>
                <a:spcPts val="0"/>
              </a:spcAft>
              <a:buClrTx/>
              <a:buSzTx/>
              <a:buFontTx/>
              <a:buNone/>
              <a:tabLst/>
              <a:defRPr/>
            </a:pPr>
            <a:endParaRPr kumimoji="0" lang="en-US" sz="1800" b="0" i="0" u="none" strike="noStrike" kern="1200" cap="none" spc="0" normalizeH="0" baseline="0" noProof="0" dirty="0" smtClean="0">
              <a:ln>
                <a:noFill/>
              </a:ln>
              <a:solidFill>
                <a:schemeClr val="tx1"/>
              </a:solidFill>
              <a:effectLst/>
              <a:uLnTx/>
              <a:uFillTx/>
              <a:latin typeface="+mn-lt"/>
              <a:ea typeface="+mn-ea"/>
              <a:cs typeface="+mn-cs"/>
            </a:endParaRPr>
          </a:p>
        </p:txBody>
      </p:sp>
      <p:sp>
        <p:nvSpPr>
          <p:cNvPr id="6" name="Title 5"/>
          <p:cNvSpPr>
            <a:spLocks noGrp="1"/>
          </p:cNvSpPr>
          <p:nvPr>
            <p:ph type="title"/>
          </p:nvPr>
        </p:nvSpPr>
        <p:spPr>
          <a:xfrm>
            <a:off x="0" y="0"/>
            <a:ext cx="8229600" cy="1143000"/>
          </a:xfrm>
        </p:spPr>
        <p:txBody>
          <a:bodyPr/>
          <a:lstStyle/>
          <a:p>
            <a:r>
              <a:rPr lang="en-US" dirty="0" smtClean="0"/>
              <a:t>Direct Costs?</a:t>
            </a:r>
            <a:endParaRPr lang="en-US" dirty="0"/>
          </a:p>
        </p:txBody>
      </p:sp>
      <p:sp>
        <p:nvSpPr>
          <p:cNvPr id="7" name="Rectangle 2"/>
          <p:cNvSpPr txBox="1">
            <a:spLocks noChangeArrowheads="1"/>
          </p:cNvSpPr>
          <p:nvPr/>
        </p:nvSpPr>
        <p:spPr>
          <a:xfrm>
            <a:off x="381000" y="0"/>
            <a:ext cx="8229600" cy="792162"/>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4400" b="0" i="0" u="none" strike="noStrike" kern="1200" cap="none" spc="0" normalizeH="0" baseline="0" noProof="0" smtClean="0">
                <a:ln>
                  <a:noFill/>
                </a:ln>
                <a:solidFill>
                  <a:schemeClr val="tx1"/>
                </a:solidFill>
                <a:effectLst/>
                <a:uLnTx/>
                <a:uFillTx/>
                <a:latin typeface="+mn-lt"/>
                <a:ea typeface="+mj-ea"/>
                <a:cs typeface="+mj-cs"/>
              </a:rPr>
              <a:t> </a:t>
            </a:r>
            <a:endParaRPr kumimoji="0" lang="en-US" sz="4400" b="0" i="0" u="none" strike="noStrike" kern="1200" cap="none" spc="0" normalizeH="0" baseline="0" noProof="0" dirty="0" smtClean="0">
              <a:ln>
                <a:noFill/>
              </a:ln>
              <a:solidFill>
                <a:schemeClr val="tx1"/>
              </a:solidFill>
              <a:effectLst/>
              <a:uLnTx/>
              <a:uFillTx/>
              <a:latin typeface="+mn-lt"/>
              <a:ea typeface="+mj-ea"/>
              <a:cs typeface="+mj-cs"/>
            </a:endParaRPr>
          </a:p>
        </p:txBody>
      </p:sp>
      <p:sp>
        <p:nvSpPr>
          <p:cNvPr id="16" name="TextBox 3"/>
          <p:cNvSpPr txBox="1"/>
          <p:nvPr/>
        </p:nvSpPr>
        <p:spPr>
          <a:xfrm>
            <a:off x="1295400" y="1076265"/>
            <a:ext cx="6553200" cy="5324535"/>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517525" lvl="5" indent="-457200">
              <a:buFont typeface="+mj-lt"/>
              <a:buAutoNum type="arabicPeriod"/>
            </a:pPr>
            <a:r>
              <a:rPr lang="en-US" sz="2800" dirty="0" smtClean="0"/>
              <a:t>Complaint processing</a:t>
            </a:r>
          </a:p>
          <a:p>
            <a:pPr marL="517525" lvl="5" indent="-457200">
              <a:buFont typeface="+mj-lt"/>
              <a:buAutoNum type="arabicPeriod"/>
            </a:pPr>
            <a:r>
              <a:rPr lang="en-US" sz="2800" dirty="0" smtClean="0"/>
              <a:t>In-house staff salaries</a:t>
            </a:r>
          </a:p>
          <a:p>
            <a:pPr marL="517525" lvl="5" indent="-457200">
              <a:buFont typeface="+mj-lt"/>
              <a:buAutoNum type="arabicPeriod"/>
            </a:pPr>
            <a:r>
              <a:rPr lang="en-US" sz="2800" dirty="0" smtClean="0"/>
              <a:t>In-house materials costs</a:t>
            </a:r>
          </a:p>
          <a:p>
            <a:pPr marL="974725" lvl="6" indent="-457200">
              <a:buFont typeface="Arial" panose="020B0604020202020204" pitchFamily="34" charset="0"/>
              <a:buChar char="•"/>
            </a:pPr>
            <a:r>
              <a:rPr lang="en-US" sz="2400" dirty="0" smtClean="0"/>
              <a:t>Traps</a:t>
            </a:r>
            <a:endParaRPr lang="en-US" sz="2400" dirty="0"/>
          </a:p>
          <a:p>
            <a:pPr marL="974725" lvl="6" indent="-457200">
              <a:buFont typeface="Arial" panose="020B0604020202020204" pitchFamily="34" charset="0"/>
              <a:buChar char="•"/>
            </a:pPr>
            <a:r>
              <a:rPr lang="en-US" sz="2400" dirty="0" smtClean="0"/>
              <a:t>Pesticides: Insecticides, herbicides, adjuvants, </a:t>
            </a:r>
            <a:r>
              <a:rPr lang="en-US" sz="2400" i="1" dirty="0" smtClean="0"/>
              <a:t>fungicides</a:t>
            </a:r>
            <a:endParaRPr lang="en-US" sz="2800" i="1" dirty="0" smtClean="0"/>
          </a:p>
          <a:p>
            <a:pPr marL="517525" lvl="5" indent="-457200">
              <a:buFont typeface="+mj-lt"/>
              <a:buAutoNum type="arabicPeriod"/>
            </a:pPr>
            <a:r>
              <a:rPr lang="en-US" sz="2800" dirty="0" smtClean="0"/>
              <a:t>Contractor costs</a:t>
            </a:r>
          </a:p>
          <a:p>
            <a:pPr marL="974725" lvl="6" indent="-457200">
              <a:buFont typeface="Arial" panose="020B0604020202020204" pitchFamily="34" charset="0"/>
              <a:buChar char="•"/>
            </a:pPr>
            <a:r>
              <a:rPr lang="en-US" sz="2400" dirty="0" smtClean="0"/>
              <a:t>Structural, landscape pest management</a:t>
            </a:r>
          </a:p>
          <a:p>
            <a:pPr marL="974725" lvl="6" indent="-457200">
              <a:buFont typeface="Arial" panose="020B0604020202020204" pitchFamily="34" charset="0"/>
              <a:buChar char="•"/>
            </a:pPr>
            <a:r>
              <a:rPr lang="en-US" sz="2400" dirty="0" smtClean="0"/>
              <a:t>“Retainer”</a:t>
            </a:r>
          </a:p>
          <a:p>
            <a:pPr marL="974725" lvl="6" indent="-457200">
              <a:buFont typeface="Arial" panose="020B0604020202020204" pitchFamily="34" charset="0"/>
              <a:buChar char="•"/>
            </a:pPr>
            <a:r>
              <a:rPr lang="en-US" sz="2400" dirty="0" smtClean="0"/>
              <a:t>Add </a:t>
            </a:r>
            <a:r>
              <a:rPr lang="en-US" sz="2400" dirty="0" err="1" smtClean="0"/>
              <a:t>ons</a:t>
            </a:r>
            <a:endParaRPr lang="en-US" sz="2400" dirty="0" smtClean="0"/>
          </a:p>
          <a:p>
            <a:pPr marL="517525" lvl="5" indent="-457200">
              <a:buFont typeface="+mj-lt"/>
              <a:buAutoNum type="arabicPeriod"/>
            </a:pPr>
            <a:r>
              <a:rPr lang="en-US" sz="2800" dirty="0" smtClean="0"/>
              <a:t>Repairs?  No</a:t>
            </a:r>
          </a:p>
          <a:p>
            <a:pPr marL="517525" lvl="5" indent="-457200">
              <a:buFont typeface="+mj-lt"/>
              <a:buAutoNum type="arabicPeriod"/>
            </a:pPr>
            <a:r>
              <a:rPr lang="en-US" sz="2800" dirty="0" smtClean="0"/>
              <a:t>Cleaning? No</a:t>
            </a:r>
          </a:p>
          <a:p>
            <a:pPr marL="517525" lvl="5" indent="-457200">
              <a:buFont typeface="+mj-lt"/>
              <a:buAutoNum type="arabicPeriod"/>
            </a:pPr>
            <a:r>
              <a:rPr lang="en-US" sz="2800" dirty="0" smtClean="0"/>
              <a:t>Aeration, </a:t>
            </a:r>
            <a:r>
              <a:rPr lang="en-US" sz="2800" dirty="0" err="1" smtClean="0"/>
              <a:t>overseeding</a:t>
            </a:r>
            <a:r>
              <a:rPr lang="en-US" sz="2800" dirty="0" smtClean="0"/>
              <a:t>?  No, Maybe</a:t>
            </a:r>
            <a:endParaRPr lang="en-US" sz="2400" dirty="0" smtClean="0"/>
          </a:p>
        </p:txBody>
      </p:sp>
    </p:spTree>
    <p:extLst>
      <p:ext uri="{BB962C8B-B14F-4D97-AF65-F5344CB8AC3E}">
        <p14:creationId xmlns:p14="http://schemas.microsoft.com/office/powerpoint/2010/main" val="37948350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Straight Connector 9"/>
          <p:cNvCxnSpPr/>
          <p:nvPr/>
        </p:nvCxnSpPr>
        <p:spPr>
          <a:xfrm>
            <a:off x="0" y="914400"/>
            <a:ext cx="8001000" cy="0"/>
          </a:xfrm>
          <a:prstGeom prst="line">
            <a:avLst/>
          </a:prstGeom>
          <a:ln w="57150">
            <a:solidFill>
              <a:srgbClr val="196333"/>
            </a:soli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11" name="Rectangle 1"/>
          <p:cNvSpPr>
            <a:spLocks noChangeArrowheads="1"/>
          </p:cNvSpPr>
          <p:nvPr/>
        </p:nvSpPr>
        <p:spPr bwMode="auto">
          <a:xfrm>
            <a:off x="0" y="6581001"/>
            <a:ext cx="9144000" cy="276999"/>
          </a:xfrm>
          <a:prstGeom prst="rect">
            <a:avLst/>
          </a:prstGeom>
          <a:solidFill>
            <a:srgbClr val="265636"/>
          </a:solid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lvl="0" fontAlgn="base">
              <a:spcBef>
                <a:spcPct val="0"/>
              </a:spcBef>
              <a:spcAft>
                <a:spcPct val="0"/>
              </a:spcAft>
            </a:pPr>
            <a:r>
              <a:rPr lang="en-US" sz="1200" i="1" dirty="0" smtClean="0">
                <a:solidFill>
                  <a:schemeClr val="bg1"/>
                </a:solidFill>
                <a:latin typeface="Times New Roman" pitchFamily="18" charset="0"/>
                <a:cs typeface="Times New Roman" pitchFamily="18" charset="0"/>
              </a:rPr>
              <a:t>Harnessing Marketplace Power to Improve Health, Environment and Economics</a:t>
            </a:r>
            <a:endParaRPr kumimoji="0" lang="en-US" sz="1200" i="1" u="none" strike="noStrike" cap="none" normalizeH="0" baseline="0" dirty="0" smtClean="0">
              <a:ln>
                <a:noFill/>
              </a:ln>
              <a:solidFill>
                <a:schemeClr val="bg1"/>
              </a:solidFill>
              <a:effectLst/>
              <a:latin typeface="Times New Roman" pitchFamily="18" charset="0"/>
              <a:cs typeface="Times New Roman" pitchFamily="18" charset="0"/>
            </a:endParaRPr>
          </a:p>
        </p:txBody>
      </p:sp>
      <p:sp>
        <p:nvSpPr>
          <p:cNvPr id="14" name="Rectangle 3"/>
          <p:cNvSpPr txBox="1">
            <a:spLocks noChangeArrowheads="1"/>
          </p:cNvSpPr>
          <p:nvPr/>
        </p:nvSpPr>
        <p:spPr>
          <a:xfrm>
            <a:off x="76200" y="1219200"/>
            <a:ext cx="8763000" cy="5410200"/>
          </a:xfrm>
          <a:prstGeom prst="rect">
            <a:avLst/>
          </a:prstGeom>
        </p:spPr>
        <p:txBody>
          <a:bodyPr vert="horz" lIns="91440" tIns="45720" rIns="91440" bIns="45720" rtlCol="0">
            <a:normAutofit/>
          </a:bodyPr>
          <a:lstStyle/>
          <a:p>
            <a:pPr marL="0" marR="0" lvl="0" indent="0" algn="l" defTabSz="914400" rtl="0" eaLnBrk="1" fontAlgn="auto" latinLnBrk="0" hangingPunct="1">
              <a:lnSpc>
                <a:spcPct val="100000"/>
              </a:lnSpc>
              <a:spcBef>
                <a:spcPct val="20000"/>
              </a:spcBef>
              <a:spcAft>
                <a:spcPts val="0"/>
              </a:spcAft>
              <a:buClrTx/>
              <a:buSzTx/>
              <a:buFontTx/>
              <a:buNone/>
              <a:tabLst/>
              <a:defRPr/>
            </a:pPr>
            <a:endParaRPr kumimoji="0" lang="en-US" sz="1800" b="0" i="0" u="none" strike="noStrike" kern="1200" cap="none" spc="0" normalizeH="0" baseline="0" noProof="0" dirty="0" smtClean="0">
              <a:ln>
                <a:noFill/>
              </a:ln>
              <a:solidFill>
                <a:schemeClr val="tx1"/>
              </a:solidFill>
              <a:effectLst/>
              <a:uLnTx/>
              <a:uFillTx/>
              <a:latin typeface="+mn-lt"/>
              <a:ea typeface="+mn-ea"/>
              <a:cs typeface="+mn-cs"/>
            </a:endParaRPr>
          </a:p>
        </p:txBody>
      </p:sp>
      <p:sp>
        <p:nvSpPr>
          <p:cNvPr id="7" name="Title 1"/>
          <p:cNvSpPr txBox="1">
            <a:spLocks/>
          </p:cNvSpPr>
          <p:nvPr/>
        </p:nvSpPr>
        <p:spPr>
          <a:xfrm>
            <a:off x="457200" y="-76200"/>
            <a:ext cx="8229600" cy="1143000"/>
          </a:xfrm>
          <a:prstGeom prst="rect">
            <a:avLst/>
          </a:prstGeom>
        </p:spPr>
        <p:txBody>
          <a:bodyPr vert="horz" lIns="91440" tIns="45720" rIns="91440" bIns="45720" rtlCol="0" anchor="ctr">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4400" b="0" i="0" u="none" strike="noStrike" kern="1200" cap="small" spc="200" normalizeH="0" baseline="0" noProof="0" dirty="0" smtClean="0">
                <a:ln>
                  <a:noFill/>
                </a:ln>
                <a:solidFill>
                  <a:schemeClr val="tx1"/>
                </a:solidFill>
                <a:effectLst/>
                <a:uLnTx/>
                <a:uFillTx/>
                <a:latin typeface="+mj-lt"/>
                <a:ea typeface="+mj-ea"/>
                <a:cs typeface="+mj-cs"/>
              </a:rPr>
              <a:t>IPM </a:t>
            </a:r>
            <a:r>
              <a:rPr lang="en-US" sz="4400" cap="small" spc="200" dirty="0" smtClean="0">
                <a:latin typeface="+mj-lt"/>
                <a:ea typeface="+mj-ea"/>
                <a:cs typeface="+mj-cs"/>
              </a:rPr>
              <a:t>Reduces Pesticide Use!</a:t>
            </a:r>
            <a:endParaRPr kumimoji="0" lang="en-US" sz="4400" b="0" i="0" u="none" strike="noStrike" kern="1200" cap="small" spc="200" normalizeH="0" baseline="0" noProof="0" dirty="0">
              <a:ln>
                <a:noFill/>
              </a:ln>
              <a:solidFill>
                <a:schemeClr val="tx1"/>
              </a:solidFill>
              <a:effectLst/>
              <a:uLnTx/>
              <a:uFillTx/>
              <a:latin typeface="+mj-lt"/>
              <a:ea typeface="+mj-ea"/>
              <a:cs typeface="+mj-cs"/>
            </a:endParaRPr>
          </a:p>
        </p:txBody>
      </p:sp>
      <p:sp>
        <p:nvSpPr>
          <p:cNvPr id="8" name="TextBox 7"/>
          <p:cNvSpPr txBox="1"/>
          <p:nvPr/>
        </p:nvSpPr>
        <p:spPr>
          <a:xfrm>
            <a:off x="152400" y="1066800"/>
            <a:ext cx="4876800" cy="4001095"/>
          </a:xfrm>
          <a:prstGeom prst="rect">
            <a:avLst/>
          </a:prstGeom>
          <a:noFill/>
        </p:spPr>
        <p:txBody>
          <a:bodyPr wrap="square" rtlCol="0">
            <a:spAutoFit/>
          </a:bodyPr>
          <a:lstStyle/>
          <a:p>
            <a:r>
              <a:rPr lang="en-US" altLang="en-US" sz="2400" dirty="0" smtClean="0"/>
              <a:t>School systems: </a:t>
            </a:r>
            <a:r>
              <a:rPr lang="en-US" altLang="en-US" sz="2400" b="1" dirty="0" smtClean="0"/>
              <a:t>90</a:t>
            </a:r>
            <a:r>
              <a:rPr lang="en-US" altLang="en-US" sz="2400" b="1" dirty="0"/>
              <a:t>% reduction in pesticide </a:t>
            </a:r>
            <a:r>
              <a:rPr lang="en-US" altLang="en-US" sz="2400" b="1" dirty="0" smtClean="0"/>
              <a:t>use; </a:t>
            </a:r>
            <a:r>
              <a:rPr lang="en-US" altLang="en-US" sz="2400" dirty="0" smtClean="0"/>
              <a:t>85</a:t>
            </a:r>
            <a:r>
              <a:rPr lang="en-US" altLang="en-US" sz="2400" dirty="0"/>
              <a:t>% reduction in pest </a:t>
            </a:r>
            <a:r>
              <a:rPr lang="en-US" altLang="en-US" sz="2400" dirty="0" smtClean="0"/>
              <a:t>complaints.</a:t>
            </a:r>
            <a:endParaRPr lang="en-US" altLang="en-US" sz="2400" dirty="0"/>
          </a:p>
          <a:p>
            <a:r>
              <a:rPr lang="en-US" altLang="en-US" sz="2400" dirty="0">
                <a:solidFill>
                  <a:srgbClr val="006600"/>
                </a:solidFill>
              </a:rPr>
              <a:t>Costs: no more than conventional</a:t>
            </a:r>
          </a:p>
          <a:p>
            <a:endParaRPr lang="en-US" altLang="en-US" sz="400" i="1" dirty="0"/>
          </a:p>
          <a:p>
            <a:pPr algn="r">
              <a:buFontTx/>
              <a:buNone/>
            </a:pPr>
            <a:r>
              <a:rPr lang="en-US" altLang="en-US" sz="1600" dirty="0" smtClean="0"/>
              <a:t>Gouge</a:t>
            </a:r>
            <a:r>
              <a:rPr lang="en-US" altLang="en-US" sz="1600" i="1" dirty="0" smtClean="0"/>
              <a:t> </a:t>
            </a:r>
            <a:r>
              <a:rPr lang="en-US" altLang="en-US" sz="1600" i="1" dirty="0"/>
              <a:t>et </a:t>
            </a:r>
            <a:r>
              <a:rPr lang="en-US" altLang="en-US" sz="1600" i="1" dirty="0" smtClean="0"/>
              <a:t>al. 2006. Amer. </a:t>
            </a:r>
            <a:r>
              <a:rPr lang="en-US" altLang="en-US" sz="1600" i="1" dirty="0" err="1" smtClean="0"/>
              <a:t>Entomol</a:t>
            </a:r>
            <a:r>
              <a:rPr lang="en-US" altLang="en-US" sz="1600" i="1" dirty="0" smtClean="0"/>
              <a:t>. </a:t>
            </a:r>
            <a:endParaRPr lang="en-US" sz="2400" dirty="0" smtClean="0"/>
          </a:p>
          <a:p>
            <a:pPr marL="342900" lvl="0" indent="-342900">
              <a:buFont typeface="Arial" panose="020B0604020202020204" pitchFamily="34" charset="0"/>
              <a:buChar char="•"/>
            </a:pPr>
            <a:endParaRPr lang="en-US" sz="2400" dirty="0" smtClean="0"/>
          </a:p>
          <a:p>
            <a:r>
              <a:rPr lang="en-US" altLang="en-US" sz="2400" dirty="0" smtClean="0"/>
              <a:t>Public buildings: </a:t>
            </a:r>
            <a:r>
              <a:rPr lang="en-US" altLang="en-US" sz="2400" b="1" dirty="0" smtClean="0"/>
              <a:t>93</a:t>
            </a:r>
            <a:r>
              <a:rPr lang="en-US" altLang="en-US" sz="2400" b="1" dirty="0"/>
              <a:t>% reduction in pesticide </a:t>
            </a:r>
            <a:r>
              <a:rPr lang="en-US" altLang="en-US" sz="2400" b="1" dirty="0" smtClean="0"/>
              <a:t>use; </a:t>
            </a:r>
            <a:r>
              <a:rPr lang="en-US" altLang="en-US" sz="2400" dirty="0" smtClean="0"/>
              <a:t>89</a:t>
            </a:r>
            <a:r>
              <a:rPr lang="en-US" altLang="en-US" sz="2400" dirty="0"/>
              <a:t>% reduction in pest </a:t>
            </a:r>
            <a:r>
              <a:rPr lang="en-US" altLang="en-US" sz="2400" dirty="0" smtClean="0"/>
              <a:t>complaints; 55 </a:t>
            </a:r>
            <a:r>
              <a:rPr lang="en-US" altLang="en-US" sz="2400" dirty="0"/>
              <a:t>buildings over 11 </a:t>
            </a:r>
            <a:r>
              <a:rPr lang="en-US" altLang="en-US" sz="2400" dirty="0" smtClean="0"/>
              <a:t>years. </a:t>
            </a:r>
          </a:p>
          <a:p>
            <a:pPr algn="r"/>
            <a:r>
              <a:rPr lang="en-US" altLang="en-US" sz="1600" dirty="0" smtClean="0"/>
              <a:t>Greene </a:t>
            </a:r>
            <a:r>
              <a:rPr lang="en-US" altLang="en-US" sz="1600" dirty="0"/>
              <a:t>and </a:t>
            </a:r>
            <a:r>
              <a:rPr lang="en-US" altLang="en-US" sz="1600" dirty="0" err="1" smtClean="0"/>
              <a:t>Breisch</a:t>
            </a:r>
            <a:r>
              <a:rPr lang="en-US" altLang="en-US" sz="1600" dirty="0" smtClean="0"/>
              <a:t>. 2002.  </a:t>
            </a:r>
            <a:r>
              <a:rPr lang="en-US" altLang="en-US" sz="1600" dirty="0"/>
              <a:t>J.</a:t>
            </a:r>
            <a:r>
              <a:rPr lang="en-US" altLang="en-US" sz="1600" i="1" dirty="0"/>
              <a:t> Econ. </a:t>
            </a:r>
            <a:r>
              <a:rPr lang="en-US" altLang="en-US" sz="1600" i="1" dirty="0" err="1"/>
              <a:t>Entomol</a:t>
            </a:r>
            <a:r>
              <a:rPr lang="en-US" altLang="en-US" sz="1600" i="1" dirty="0" smtClean="0"/>
              <a:t>.</a:t>
            </a:r>
            <a:endParaRPr lang="en-US" sz="2400" dirty="0" smtClean="0"/>
          </a:p>
        </p:txBody>
      </p:sp>
      <p:pic>
        <p:nvPicPr>
          <p:cNvPr id="9" name="Picture 6" descr="24238"/>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a:xfrm>
            <a:off x="5257800" y="1371600"/>
            <a:ext cx="3429000" cy="333375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12" name="Picture 11" descr="door-+-weatherseal.jpg"/>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5562600" y="4735336"/>
            <a:ext cx="2133600" cy="1894064"/>
          </a:xfrm>
          <a:prstGeom prst="rect">
            <a:avLst/>
          </a:prstGeom>
          <a:effectLst>
            <a:softEdge rad="127000"/>
          </a:effectLst>
        </p:spPr>
      </p:pic>
      <p:sp>
        <p:nvSpPr>
          <p:cNvPr id="13" name="TextBox 12"/>
          <p:cNvSpPr txBox="1"/>
          <p:nvPr/>
        </p:nvSpPr>
        <p:spPr>
          <a:xfrm>
            <a:off x="3132986" y="5334000"/>
            <a:ext cx="2658214" cy="923330"/>
          </a:xfrm>
          <a:prstGeom prst="rect">
            <a:avLst/>
          </a:prstGeom>
          <a:noFill/>
        </p:spPr>
        <p:txBody>
          <a:bodyPr wrap="square" rtlCol="0">
            <a:spAutoFit/>
          </a:bodyPr>
          <a:lstStyle/>
          <a:p>
            <a:r>
              <a:rPr lang="en-US" sz="1800" i="1" dirty="0" smtClean="0">
                <a:solidFill>
                  <a:schemeClr val="accent1">
                    <a:lumMod val="75000"/>
                  </a:schemeClr>
                </a:solidFill>
              </a:rPr>
              <a:t>Effective door sweeps alone can cut pest complaints by 65%.</a:t>
            </a:r>
            <a:endParaRPr lang="en-US" sz="1800" i="1" dirty="0">
              <a:solidFill>
                <a:schemeClr val="accent1">
                  <a:lumMod val="75000"/>
                </a:schemeClr>
              </a:solidFill>
            </a:endParaRPr>
          </a:p>
        </p:txBody>
      </p:sp>
    </p:spTree>
    <p:extLst>
      <p:ext uri="{BB962C8B-B14F-4D97-AF65-F5344CB8AC3E}">
        <p14:creationId xmlns:p14="http://schemas.microsoft.com/office/powerpoint/2010/main" val="10737294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Straight Connector 9"/>
          <p:cNvCxnSpPr/>
          <p:nvPr/>
        </p:nvCxnSpPr>
        <p:spPr>
          <a:xfrm>
            <a:off x="0" y="914400"/>
            <a:ext cx="8001000" cy="0"/>
          </a:xfrm>
          <a:prstGeom prst="line">
            <a:avLst/>
          </a:prstGeom>
          <a:ln w="57150">
            <a:solidFill>
              <a:srgbClr val="196333"/>
            </a:soli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11" name="Rectangle 1"/>
          <p:cNvSpPr>
            <a:spLocks noChangeArrowheads="1"/>
          </p:cNvSpPr>
          <p:nvPr/>
        </p:nvSpPr>
        <p:spPr bwMode="auto">
          <a:xfrm>
            <a:off x="0" y="6581001"/>
            <a:ext cx="9144000" cy="276999"/>
          </a:xfrm>
          <a:prstGeom prst="rect">
            <a:avLst/>
          </a:prstGeom>
          <a:solidFill>
            <a:srgbClr val="265636"/>
          </a:solid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lvl="0" fontAlgn="base">
              <a:spcBef>
                <a:spcPct val="0"/>
              </a:spcBef>
              <a:spcAft>
                <a:spcPct val="0"/>
              </a:spcAft>
            </a:pPr>
            <a:r>
              <a:rPr lang="en-US" sz="1200" i="1" dirty="0" smtClean="0">
                <a:solidFill>
                  <a:schemeClr val="bg1"/>
                </a:solidFill>
                <a:latin typeface="Times New Roman" pitchFamily="18" charset="0"/>
                <a:cs typeface="Times New Roman" pitchFamily="18" charset="0"/>
              </a:rPr>
              <a:t>Harnessing Marketplace Power to Improve Health, Environment and Economics</a:t>
            </a:r>
            <a:endParaRPr kumimoji="0" lang="en-US" sz="1200" i="1" u="none" strike="noStrike" cap="none" normalizeH="0" baseline="0" dirty="0" smtClean="0">
              <a:ln>
                <a:noFill/>
              </a:ln>
              <a:solidFill>
                <a:schemeClr val="bg1"/>
              </a:solidFill>
              <a:effectLst/>
              <a:latin typeface="Times New Roman" pitchFamily="18" charset="0"/>
              <a:cs typeface="Times New Roman" pitchFamily="18" charset="0"/>
            </a:endParaRPr>
          </a:p>
        </p:txBody>
      </p:sp>
      <p:sp>
        <p:nvSpPr>
          <p:cNvPr id="14" name="Rectangle 3"/>
          <p:cNvSpPr txBox="1">
            <a:spLocks noChangeArrowheads="1"/>
          </p:cNvSpPr>
          <p:nvPr/>
        </p:nvSpPr>
        <p:spPr>
          <a:xfrm>
            <a:off x="76200" y="1219200"/>
            <a:ext cx="8763000" cy="5410200"/>
          </a:xfrm>
          <a:prstGeom prst="rect">
            <a:avLst/>
          </a:prstGeom>
        </p:spPr>
        <p:txBody>
          <a:bodyPr vert="horz" lIns="91440" tIns="45720" rIns="91440" bIns="45720" rtlCol="0">
            <a:normAutofit/>
          </a:bodyPr>
          <a:lstStyle/>
          <a:p>
            <a:pPr marL="0" marR="0" lvl="0" indent="0" algn="l" defTabSz="914400" rtl="0" eaLnBrk="1" fontAlgn="auto" latinLnBrk="0" hangingPunct="1">
              <a:lnSpc>
                <a:spcPct val="100000"/>
              </a:lnSpc>
              <a:spcBef>
                <a:spcPct val="20000"/>
              </a:spcBef>
              <a:spcAft>
                <a:spcPts val="0"/>
              </a:spcAft>
              <a:buClrTx/>
              <a:buSzTx/>
              <a:buFontTx/>
              <a:buNone/>
              <a:tabLst/>
              <a:defRPr/>
            </a:pPr>
            <a:endParaRPr kumimoji="0" lang="en-US" sz="1800" b="0" i="0" u="none" strike="noStrike" kern="1200" cap="none" spc="0" normalizeH="0" baseline="0" noProof="0" dirty="0" smtClean="0">
              <a:ln>
                <a:noFill/>
              </a:ln>
              <a:solidFill>
                <a:schemeClr val="tx1"/>
              </a:solidFill>
              <a:effectLst/>
              <a:uLnTx/>
              <a:uFillTx/>
              <a:latin typeface="+mn-lt"/>
              <a:ea typeface="+mn-ea"/>
              <a:cs typeface="+mn-cs"/>
            </a:endParaRPr>
          </a:p>
        </p:txBody>
      </p:sp>
      <p:sp>
        <p:nvSpPr>
          <p:cNvPr id="6" name="Title 5"/>
          <p:cNvSpPr>
            <a:spLocks noGrp="1"/>
          </p:cNvSpPr>
          <p:nvPr>
            <p:ph type="title"/>
          </p:nvPr>
        </p:nvSpPr>
        <p:spPr>
          <a:xfrm>
            <a:off x="0" y="0"/>
            <a:ext cx="8229600" cy="1143000"/>
          </a:xfrm>
        </p:spPr>
        <p:txBody>
          <a:bodyPr/>
          <a:lstStyle/>
          <a:p>
            <a:r>
              <a:rPr lang="en-US" dirty="0" smtClean="0"/>
              <a:t>To Cut Costs It Takes a Team!</a:t>
            </a:r>
            <a:endParaRPr lang="en-US" dirty="0"/>
          </a:p>
        </p:txBody>
      </p:sp>
      <p:sp>
        <p:nvSpPr>
          <p:cNvPr id="7" name="Rectangle 2"/>
          <p:cNvSpPr txBox="1">
            <a:spLocks noChangeArrowheads="1"/>
          </p:cNvSpPr>
          <p:nvPr/>
        </p:nvSpPr>
        <p:spPr>
          <a:xfrm>
            <a:off x="381000" y="0"/>
            <a:ext cx="8229600" cy="792162"/>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4400" b="0" i="0" u="none" strike="noStrike" kern="1200" cap="none" spc="0" normalizeH="0" baseline="0" noProof="0" smtClean="0">
                <a:ln>
                  <a:noFill/>
                </a:ln>
                <a:solidFill>
                  <a:schemeClr val="tx1"/>
                </a:solidFill>
                <a:effectLst/>
                <a:uLnTx/>
                <a:uFillTx/>
                <a:latin typeface="+mn-lt"/>
                <a:ea typeface="+mj-ea"/>
                <a:cs typeface="+mj-cs"/>
              </a:rPr>
              <a:t> </a:t>
            </a:r>
            <a:endParaRPr kumimoji="0" lang="en-US" sz="4400" b="0" i="0" u="none" strike="noStrike" kern="1200" cap="none" spc="0" normalizeH="0" baseline="0" noProof="0" dirty="0" smtClean="0">
              <a:ln>
                <a:noFill/>
              </a:ln>
              <a:solidFill>
                <a:schemeClr val="tx1"/>
              </a:solidFill>
              <a:effectLst/>
              <a:uLnTx/>
              <a:uFillTx/>
              <a:latin typeface="+mn-lt"/>
              <a:ea typeface="+mj-ea"/>
              <a:cs typeface="+mj-cs"/>
            </a:endParaRPr>
          </a:p>
        </p:txBody>
      </p:sp>
      <p:sp>
        <p:nvSpPr>
          <p:cNvPr id="16" name="TextBox 3"/>
          <p:cNvSpPr txBox="1"/>
          <p:nvPr/>
        </p:nvSpPr>
        <p:spPr>
          <a:xfrm>
            <a:off x="381000" y="684847"/>
            <a:ext cx="8229600" cy="6401753"/>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lang="en-US" sz="2500" dirty="0" smtClean="0">
              <a:solidFill>
                <a:schemeClr val="accent2">
                  <a:lumMod val="75000"/>
                </a:schemeClr>
              </a:solidFill>
            </a:endParaRPr>
          </a:p>
          <a:p>
            <a:pPr algn="ctr"/>
            <a:endParaRPr lang="en-US" sz="2500" dirty="0" smtClean="0">
              <a:solidFill>
                <a:schemeClr val="accent2">
                  <a:lumMod val="75000"/>
                </a:schemeClr>
              </a:solidFill>
            </a:endParaRPr>
          </a:p>
          <a:p>
            <a:pPr marL="517525" lvl="5" indent="-457200">
              <a:buFont typeface="+mj-lt"/>
              <a:buAutoNum type="arabicPeriod"/>
            </a:pPr>
            <a:r>
              <a:rPr lang="en-US" sz="3200" dirty="0" smtClean="0"/>
              <a:t>Facility Manager/IPM Coordinator</a:t>
            </a:r>
          </a:p>
          <a:p>
            <a:pPr marL="517525" lvl="5" indent="-457200">
              <a:buFont typeface="+mj-lt"/>
              <a:buAutoNum type="arabicPeriod"/>
            </a:pPr>
            <a:r>
              <a:rPr lang="en-US" sz="3200" dirty="0" smtClean="0"/>
              <a:t>Maintenance Staff</a:t>
            </a:r>
          </a:p>
          <a:p>
            <a:pPr marL="517525" lvl="5" indent="-457200">
              <a:buFont typeface="+mj-lt"/>
              <a:buAutoNum type="arabicPeriod"/>
            </a:pPr>
            <a:r>
              <a:rPr lang="en-US" sz="3200" dirty="0" smtClean="0"/>
              <a:t>Administrative Staff</a:t>
            </a:r>
          </a:p>
          <a:p>
            <a:pPr marL="517525" lvl="5" indent="-457200">
              <a:buFont typeface="+mj-lt"/>
              <a:buAutoNum type="arabicPeriod"/>
            </a:pPr>
            <a:r>
              <a:rPr lang="en-US" sz="3200" dirty="0" smtClean="0"/>
              <a:t>Teacher</a:t>
            </a:r>
          </a:p>
          <a:p>
            <a:pPr marL="517525" lvl="5" indent="-457200">
              <a:buFont typeface="+mj-lt"/>
              <a:buAutoNum type="arabicPeriod"/>
            </a:pPr>
            <a:r>
              <a:rPr lang="en-US" sz="3200" i="1" dirty="0" smtClean="0"/>
              <a:t>Food Service Staff</a:t>
            </a:r>
            <a:r>
              <a:rPr lang="en-US" sz="3200" dirty="0" smtClean="0"/>
              <a:t> </a:t>
            </a:r>
          </a:p>
          <a:p>
            <a:pPr marL="517525" lvl="5" indent="-457200">
              <a:buFont typeface="+mj-lt"/>
              <a:buAutoNum type="arabicPeriod"/>
            </a:pPr>
            <a:r>
              <a:rPr lang="en-US" sz="3200" i="1" dirty="0" smtClean="0"/>
              <a:t>Custodial Staff </a:t>
            </a:r>
          </a:p>
          <a:p>
            <a:pPr marL="517525" lvl="5" indent="-457200">
              <a:buFont typeface="+mj-lt"/>
              <a:buAutoNum type="arabicPeriod"/>
            </a:pPr>
            <a:r>
              <a:rPr lang="en-US" sz="3200" i="1" dirty="0" smtClean="0"/>
              <a:t>Landscape and Grounds Staff</a:t>
            </a:r>
            <a:r>
              <a:rPr lang="en-US" sz="3200" dirty="0" smtClean="0"/>
              <a:t> </a:t>
            </a:r>
            <a:r>
              <a:rPr lang="en-US" sz="3200" i="1" dirty="0" smtClean="0"/>
              <a:t>(~55% </a:t>
            </a:r>
            <a:r>
              <a:rPr lang="en-US" sz="3200" i="1" dirty="0"/>
              <a:t>of districts contract out at least some)</a:t>
            </a:r>
            <a:endParaRPr lang="en-US" sz="3200" dirty="0" smtClean="0"/>
          </a:p>
          <a:p>
            <a:pPr marL="517525" lvl="5" indent="-457200">
              <a:buFont typeface="+mj-lt"/>
              <a:buAutoNum type="arabicPeriod"/>
            </a:pPr>
            <a:r>
              <a:rPr lang="en-US" sz="3200" dirty="0" smtClean="0"/>
              <a:t>School Nurse </a:t>
            </a:r>
          </a:p>
          <a:p>
            <a:pPr marL="517525" lvl="5" indent="-457200">
              <a:buFont typeface="+mj-lt"/>
              <a:buAutoNum type="arabicPeriod"/>
            </a:pPr>
            <a:r>
              <a:rPr lang="en-US" sz="3200" i="1" dirty="0" smtClean="0"/>
              <a:t>Technician/PMP (~80%)</a:t>
            </a:r>
            <a:endParaRPr lang="en-US" sz="2500" i="1" dirty="0" smtClean="0"/>
          </a:p>
          <a:p>
            <a:pPr lvl="0"/>
            <a:endParaRPr lang="en-US" sz="2000" dirty="0" smtClean="0"/>
          </a:p>
          <a:p>
            <a:pPr lvl="0" algn="ctr"/>
            <a:endParaRPr lang="en-US" sz="2000" b="1" dirty="0"/>
          </a:p>
        </p:txBody>
      </p:sp>
    </p:spTree>
    <p:extLst>
      <p:ext uri="{BB962C8B-B14F-4D97-AF65-F5344CB8AC3E}">
        <p14:creationId xmlns:p14="http://schemas.microsoft.com/office/powerpoint/2010/main" val="32633183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Straight Connector 9"/>
          <p:cNvCxnSpPr/>
          <p:nvPr/>
        </p:nvCxnSpPr>
        <p:spPr>
          <a:xfrm>
            <a:off x="0" y="914400"/>
            <a:ext cx="8001000" cy="0"/>
          </a:xfrm>
          <a:prstGeom prst="line">
            <a:avLst/>
          </a:prstGeom>
          <a:ln w="57150">
            <a:solidFill>
              <a:srgbClr val="196333"/>
            </a:soli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11" name="Rectangle 1"/>
          <p:cNvSpPr>
            <a:spLocks noChangeArrowheads="1"/>
          </p:cNvSpPr>
          <p:nvPr/>
        </p:nvSpPr>
        <p:spPr bwMode="auto">
          <a:xfrm>
            <a:off x="0" y="6581001"/>
            <a:ext cx="9144000" cy="276999"/>
          </a:xfrm>
          <a:prstGeom prst="rect">
            <a:avLst/>
          </a:prstGeom>
          <a:solidFill>
            <a:srgbClr val="265636"/>
          </a:solid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lvl="0" fontAlgn="base">
              <a:spcBef>
                <a:spcPct val="0"/>
              </a:spcBef>
              <a:spcAft>
                <a:spcPct val="0"/>
              </a:spcAft>
            </a:pPr>
            <a:r>
              <a:rPr lang="en-US" sz="1200" i="1" dirty="0" smtClean="0">
                <a:solidFill>
                  <a:schemeClr val="bg1"/>
                </a:solidFill>
                <a:latin typeface="Times New Roman" pitchFamily="18" charset="0"/>
                <a:cs typeface="Times New Roman" pitchFamily="18" charset="0"/>
              </a:rPr>
              <a:t>Harnessing Marketplace Power to Improve Health, Environment and Economics</a:t>
            </a:r>
            <a:endParaRPr kumimoji="0" lang="en-US" sz="1200" i="1" u="none" strike="noStrike" cap="none" normalizeH="0" baseline="0" dirty="0" smtClean="0">
              <a:ln>
                <a:noFill/>
              </a:ln>
              <a:solidFill>
                <a:schemeClr val="bg1"/>
              </a:solidFill>
              <a:effectLst/>
              <a:latin typeface="Times New Roman" pitchFamily="18" charset="0"/>
              <a:cs typeface="Times New Roman" pitchFamily="18" charset="0"/>
            </a:endParaRPr>
          </a:p>
        </p:txBody>
      </p:sp>
      <p:sp>
        <p:nvSpPr>
          <p:cNvPr id="14" name="Rectangle 3"/>
          <p:cNvSpPr txBox="1">
            <a:spLocks noChangeArrowheads="1"/>
          </p:cNvSpPr>
          <p:nvPr/>
        </p:nvSpPr>
        <p:spPr>
          <a:xfrm>
            <a:off x="76200" y="1219200"/>
            <a:ext cx="8763000" cy="5410200"/>
          </a:xfrm>
          <a:prstGeom prst="rect">
            <a:avLst/>
          </a:prstGeom>
        </p:spPr>
        <p:txBody>
          <a:bodyPr vert="horz" lIns="91440" tIns="45720" rIns="91440" bIns="45720" rtlCol="0">
            <a:normAutofit/>
          </a:bodyPr>
          <a:lstStyle/>
          <a:p>
            <a:pPr marL="0" marR="0" lvl="0" indent="0" algn="l" defTabSz="914400" rtl="0" eaLnBrk="1" fontAlgn="auto" latinLnBrk="0" hangingPunct="1">
              <a:lnSpc>
                <a:spcPct val="100000"/>
              </a:lnSpc>
              <a:spcBef>
                <a:spcPct val="20000"/>
              </a:spcBef>
              <a:spcAft>
                <a:spcPts val="0"/>
              </a:spcAft>
              <a:buClrTx/>
              <a:buSzTx/>
              <a:buFontTx/>
              <a:buNone/>
              <a:tabLst/>
              <a:defRPr/>
            </a:pPr>
            <a:endParaRPr kumimoji="0" lang="en-US" sz="1800" b="0" i="0" u="none" strike="noStrike" kern="1200" cap="none" spc="0" normalizeH="0" baseline="0" noProof="0" dirty="0" smtClean="0">
              <a:ln>
                <a:noFill/>
              </a:ln>
              <a:solidFill>
                <a:schemeClr val="tx1"/>
              </a:solidFill>
              <a:effectLst/>
              <a:uLnTx/>
              <a:uFillTx/>
              <a:latin typeface="+mn-lt"/>
              <a:ea typeface="+mn-ea"/>
              <a:cs typeface="+mn-cs"/>
            </a:endParaRPr>
          </a:p>
        </p:txBody>
      </p:sp>
      <p:sp>
        <p:nvSpPr>
          <p:cNvPr id="6" name="Title 5"/>
          <p:cNvSpPr>
            <a:spLocks noGrp="1"/>
          </p:cNvSpPr>
          <p:nvPr>
            <p:ph type="title"/>
          </p:nvPr>
        </p:nvSpPr>
        <p:spPr>
          <a:xfrm>
            <a:off x="0" y="0"/>
            <a:ext cx="8229600" cy="1143000"/>
          </a:xfrm>
        </p:spPr>
        <p:txBody>
          <a:bodyPr/>
          <a:lstStyle/>
          <a:p>
            <a:r>
              <a:rPr lang="en-US" dirty="0" smtClean="0"/>
              <a:t>IPM Coordinator</a:t>
            </a:r>
            <a:endParaRPr lang="en-US" dirty="0"/>
          </a:p>
        </p:txBody>
      </p:sp>
      <p:sp>
        <p:nvSpPr>
          <p:cNvPr id="7" name="Rectangle 2"/>
          <p:cNvSpPr txBox="1">
            <a:spLocks noChangeArrowheads="1"/>
          </p:cNvSpPr>
          <p:nvPr/>
        </p:nvSpPr>
        <p:spPr>
          <a:xfrm>
            <a:off x="381000" y="0"/>
            <a:ext cx="8229600" cy="792162"/>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4400" b="0" i="0" u="none" strike="noStrike" kern="1200" cap="none" spc="0" normalizeH="0" baseline="0" noProof="0" smtClean="0">
                <a:ln>
                  <a:noFill/>
                </a:ln>
                <a:solidFill>
                  <a:schemeClr val="tx1"/>
                </a:solidFill>
                <a:effectLst/>
                <a:uLnTx/>
                <a:uFillTx/>
                <a:latin typeface="+mn-lt"/>
                <a:ea typeface="+mj-ea"/>
                <a:cs typeface="+mj-cs"/>
              </a:rPr>
              <a:t> </a:t>
            </a:r>
            <a:endParaRPr kumimoji="0" lang="en-US" sz="4400" b="0" i="0" u="none" strike="noStrike" kern="1200" cap="none" spc="0" normalizeH="0" baseline="0" noProof="0" dirty="0" smtClean="0">
              <a:ln>
                <a:noFill/>
              </a:ln>
              <a:solidFill>
                <a:schemeClr val="tx1"/>
              </a:solidFill>
              <a:effectLst/>
              <a:uLnTx/>
              <a:uFillTx/>
              <a:latin typeface="+mn-lt"/>
              <a:ea typeface="+mj-ea"/>
              <a:cs typeface="+mj-cs"/>
            </a:endParaRPr>
          </a:p>
        </p:txBody>
      </p:sp>
      <p:sp>
        <p:nvSpPr>
          <p:cNvPr id="8" name="TextBox 7"/>
          <p:cNvSpPr txBox="1"/>
          <p:nvPr/>
        </p:nvSpPr>
        <p:spPr>
          <a:xfrm>
            <a:off x="609600" y="1313557"/>
            <a:ext cx="5105400" cy="6001643"/>
          </a:xfrm>
          <a:prstGeom prst="rect">
            <a:avLst/>
          </a:prstGeom>
          <a:noFill/>
        </p:spPr>
        <p:txBody>
          <a:bodyPr wrap="square" rtlCol="0">
            <a:spAutoFit/>
          </a:bodyPr>
          <a:lstStyle/>
          <a:p>
            <a:pPr marL="342900" lvl="0" indent="-342900">
              <a:buFont typeface="Arial" panose="020B0604020202020204" pitchFamily="34" charset="0"/>
              <a:buChar char="•"/>
            </a:pPr>
            <a:r>
              <a:rPr lang="en-US" sz="2400" b="1" dirty="0" smtClean="0"/>
              <a:t>Implements IPM policy.</a:t>
            </a:r>
          </a:p>
          <a:p>
            <a:pPr marL="342900" lvl="0" indent="-342900">
              <a:buFont typeface="Arial" panose="020B0604020202020204" pitchFamily="34" charset="0"/>
              <a:buChar char="•"/>
            </a:pPr>
            <a:endParaRPr lang="en-US" sz="2400" b="1" dirty="0" smtClean="0"/>
          </a:p>
          <a:p>
            <a:pPr marL="342900" lvl="0" indent="-342900">
              <a:buFont typeface="Arial" panose="020B0604020202020204" pitchFamily="34" charset="0"/>
              <a:buChar char="•"/>
            </a:pPr>
            <a:r>
              <a:rPr lang="en-US" sz="2400" b="1" dirty="0" smtClean="0"/>
              <a:t>Maintain IPM plan, i.e., these are the pests we can expect, this is what we do to prevent/respond to problems for each key pest.</a:t>
            </a:r>
          </a:p>
          <a:p>
            <a:pPr marL="342900" lvl="0" indent="-342900">
              <a:buFont typeface="Arial" panose="020B0604020202020204" pitchFamily="34" charset="0"/>
              <a:buChar char="•"/>
            </a:pPr>
            <a:endParaRPr lang="en-US" sz="2400" b="1" dirty="0"/>
          </a:p>
          <a:p>
            <a:pPr marL="342900" lvl="0" indent="-342900">
              <a:buFont typeface="Arial" panose="020B0604020202020204" pitchFamily="34" charset="0"/>
              <a:buChar char="•"/>
            </a:pPr>
            <a:r>
              <a:rPr lang="en-US" sz="2400" b="1" dirty="0" smtClean="0"/>
              <a:t>Oversees contractors.</a:t>
            </a:r>
          </a:p>
          <a:p>
            <a:pPr marL="342900" lvl="0" indent="-342900">
              <a:buFont typeface="Arial" panose="020B0604020202020204" pitchFamily="34" charset="0"/>
              <a:buChar char="•"/>
            </a:pPr>
            <a:endParaRPr lang="en-US" sz="2400" b="1" dirty="0"/>
          </a:p>
          <a:p>
            <a:pPr marL="342900" lvl="0" indent="-342900">
              <a:buFont typeface="Arial" panose="020B0604020202020204" pitchFamily="34" charset="0"/>
              <a:buChar char="•"/>
            </a:pPr>
            <a:r>
              <a:rPr lang="en-US" sz="2400" b="1" i="1" dirty="0" smtClean="0"/>
              <a:t>Facility manager?</a:t>
            </a:r>
          </a:p>
          <a:p>
            <a:pPr marL="342900" lvl="0" indent="-342900">
              <a:buFont typeface="Arial" panose="020B0604020202020204" pitchFamily="34" charset="0"/>
              <a:buChar char="•"/>
            </a:pPr>
            <a:endParaRPr lang="en-US" sz="2400" b="1" dirty="0"/>
          </a:p>
          <a:p>
            <a:pPr marL="342900" lvl="0" indent="-342900">
              <a:buFont typeface="Arial" panose="020B0604020202020204" pitchFamily="34" charset="0"/>
              <a:buChar char="•"/>
            </a:pPr>
            <a:r>
              <a:rPr lang="en-US" sz="2400" b="1" dirty="0" smtClean="0"/>
              <a:t>Model plan: </a:t>
            </a:r>
            <a:r>
              <a:rPr lang="en-US" sz="2400" b="1" i="1" dirty="0"/>
              <a:t>schoolipm2015.org</a:t>
            </a:r>
            <a:endParaRPr lang="en-US" sz="2400" b="1" dirty="0"/>
          </a:p>
          <a:p>
            <a:pPr marL="285750" indent="-285750">
              <a:buFont typeface="Arial" panose="020B0604020202020204" pitchFamily="34" charset="0"/>
              <a:buChar char="•"/>
            </a:pPr>
            <a:endParaRPr lang="en-US" sz="2400" b="1" dirty="0" smtClean="0"/>
          </a:p>
          <a:p>
            <a:r>
              <a:rPr lang="en-US" sz="2400" b="1" i="1" dirty="0"/>
              <a:t> </a:t>
            </a:r>
            <a:endParaRPr lang="en-US" sz="2400" b="1" dirty="0"/>
          </a:p>
          <a:p>
            <a:r>
              <a:rPr lang="en-US" sz="2400" b="1" dirty="0"/>
              <a:t> </a:t>
            </a:r>
          </a:p>
          <a:p>
            <a:endParaRPr lang="en-US" sz="2400" b="1" dirty="0"/>
          </a:p>
        </p:txBody>
      </p:sp>
      <p:pic>
        <p:nvPicPr>
          <p:cNvPr id="9" name="Picture 4" descr="P1010164"/>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a:xfrm>
            <a:off x="5715000" y="1371600"/>
            <a:ext cx="3289300" cy="39624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12345329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Straight Connector 9"/>
          <p:cNvCxnSpPr/>
          <p:nvPr/>
        </p:nvCxnSpPr>
        <p:spPr>
          <a:xfrm>
            <a:off x="0" y="914400"/>
            <a:ext cx="8001000" cy="0"/>
          </a:xfrm>
          <a:prstGeom prst="line">
            <a:avLst/>
          </a:prstGeom>
          <a:ln w="57150">
            <a:solidFill>
              <a:srgbClr val="196333"/>
            </a:soli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11" name="Rectangle 1"/>
          <p:cNvSpPr>
            <a:spLocks noChangeArrowheads="1"/>
          </p:cNvSpPr>
          <p:nvPr/>
        </p:nvSpPr>
        <p:spPr bwMode="auto">
          <a:xfrm>
            <a:off x="0" y="6581001"/>
            <a:ext cx="9144000" cy="276999"/>
          </a:xfrm>
          <a:prstGeom prst="rect">
            <a:avLst/>
          </a:prstGeom>
          <a:solidFill>
            <a:srgbClr val="265636"/>
          </a:solid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lvl="0" fontAlgn="base">
              <a:spcBef>
                <a:spcPct val="0"/>
              </a:spcBef>
              <a:spcAft>
                <a:spcPct val="0"/>
              </a:spcAft>
            </a:pPr>
            <a:r>
              <a:rPr lang="en-US" sz="1200" i="1" dirty="0" smtClean="0">
                <a:solidFill>
                  <a:schemeClr val="bg1"/>
                </a:solidFill>
                <a:latin typeface="Times New Roman" pitchFamily="18" charset="0"/>
                <a:cs typeface="Times New Roman" pitchFamily="18" charset="0"/>
              </a:rPr>
              <a:t>Harnessing Marketplace Power to Improve Health, Environment and Economics</a:t>
            </a:r>
            <a:endParaRPr kumimoji="0" lang="en-US" sz="1200" i="1" u="none" strike="noStrike" cap="none" normalizeH="0" baseline="0" dirty="0" smtClean="0">
              <a:ln>
                <a:noFill/>
              </a:ln>
              <a:solidFill>
                <a:schemeClr val="bg1"/>
              </a:solidFill>
              <a:effectLst/>
              <a:latin typeface="Times New Roman" pitchFamily="18" charset="0"/>
              <a:cs typeface="Times New Roman" pitchFamily="18" charset="0"/>
            </a:endParaRPr>
          </a:p>
        </p:txBody>
      </p:sp>
      <p:sp>
        <p:nvSpPr>
          <p:cNvPr id="14" name="Rectangle 3"/>
          <p:cNvSpPr txBox="1">
            <a:spLocks noChangeArrowheads="1"/>
          </p:cNvSpPr>
          <p:nvPr/>
        </p:nvSpPr>
        <p:spPr>
          <a:xfrm>
            <a:off x="76200" y="1219200"/>
            <a:ext cx="8763000" cy="5410200"/>
          </a:xfrm>
          <a:prstGeom prst="rect">
            <a:avLst/>
          </a:prstGeom>
        </p:spPr>
        <p:txBody>
          <a:bodyPr vert="horz" lIns="91440" tIns="45720" rIns="91440" bIns="45720" rtlCol="0">
            <a:normAutofit/>
          </a:bodyPr>
          <a:lstStyle/>
          <a:p>
            <a:pPr marL="0" marR="0" lvl="0" indent="0" algn="l" defTabSz="914400" rtl="0" eaLnBrk="1" fontAlgn="auto" latinLnBrk="0" hangingPunct="1">
              <a:lnSpc>
                <a:spcPct val="100000"/>
              </a:lnSpc>
              <a:spcBef>
                <a:spcPct val="20000"/>
              </a:spcBef>
              <a:spcAft>
                <a:spcPts val="0"/>
              </a:spcAft>
              <a:buClrTx/>
              <a:buSzTx/>
              <a:buFontTx/>
              <a:buNone/>
              <a:tabLst/>
              <a:defRPr/>
            </a:pPr>
            <a:endParaRPr kumimoji="0" lang="en-US" sz="1800" b="0" i="0" u="none" strike="noStrike" kern="1200" cap="none" spc="0" normalizeH="0" baseline="0" noProof="0" dirty="0" smtClean="0">
              <a:ln>
                <a:noFill/>
              </a:ln>
              <a:solidFill>
                <a:schemeClr val="tx1"/>
              </a:solidFill>
              <a:effectLst/>
              <a:uLnTx/>
              <a:uFillTx/>
              <a:latin typeface="+mn-lt"/>
              <a:ea typeface="+mn-ea"/>
              <a:cs typeface="+mn-cs"/>
            </a:endParaRPr>
          </a:p>
        </p:txBody>
      </p:sp>
      <p:sp>
        <p:nvSpPr>
          <p:cNvPr id="6" name="Title 5"/>
          <p:cNvSpPr>
            <a:spLocks noGrp="1"/>
          </p:cNvSpPr>
          <p:nvPr>
            <p:ph type="title"/>
          </p:nvPr>
        </p:nvSpPr>
        <p:spPr>
          <a:xfrm>
            <a:off x="0" y="0"/>
            <a:ext cx="8229600" cy="1143000"/>
          </a:xfrm>
        </p:spPr>
        <p:txBody>
          <a:bodyPr/>
          <a:lstStyle/>
          <a:p>
            <a:r>
              <a:rPr lang="en-US" dirty="0" smtClean="0"/>
              <a:t>Cost-effective Management</a:t>
            </a:r>
            <a:endParaRPr lang="en-US" dirty="0"/>
          </a:p>
        </p:txBody>
      </p:sp>
      <p:sp>
        <p:nvSpPr>
          <p:cNvPr id="7" name="Rectangle 2"/>
          <p:cNvSpPr txBox="1">
            <a:spLocks noChangeArrowheads="1"/>
          </p:cNvSpPr>
          <p:nvPr/>
        </p:nvSpPr>
        <p:spPr>
          <a:xfrm>
            <a:off x="381000" y="0"/>
            <a:ext cx="8229600" cy="792162"/>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4400" b="0" i="0" u="none" strike="noStrike" kern="1200" cap="none" spc="0" normalizeH="0" baseline="0" noProof="0" smtClean="0">
                <a:ln>
                  <a:noFill/>
                </a:ln>
                <a:solidFill>
                  <a:schemeClr val="tx1"/>
                </a:solidFill>
                <a:effectLst/>
                <a:uLnTx/>
                <a:uFillTx/>
                <a:latin typeface="+mn-lt"/>
                <a:ea typeface="+mj-ea"/>
                <a:cs typeface="+mj-cs"/>
              </a:rPr>
              <a:t> </a:t>
            </a:r>
            <a:endParaRPr kumimoji="0" lang="en-US" sz="4400" b="0" i="0" u="none" strike="noStrike" kern="1200" cap="none" spc="0" normalizeH="0" baseline="0" noProof="0" dirty="0" smtClean="0">
              <a:ln>
                <a:noFill/>
              </a:ln>
              <a:solidFill>
                <a:schemeClr val="tx1"/>
              </a:solidFill>
              <a:effectLst/>
              <a:uLnTx/>
              <a:uFillTx/>
              <a:latin typeface="+mn-lt"/>
              <a:ea typeface="+mj-ea"/>
              <a:cs typeface="+mj-cs"/>
            </a:endParaRPr>
          </a:p>
        </p:txBody>
      </p:sp>
      <p:sp>
        <p:nvSpPr>
          <p:cNvPr id="12" name="TextBox 11"/>
          <p:cNvSpPr txBox="1"/>
          <p:nvPr/>
        </p:nvSpPr>
        <p:spPr>
          <a:xfrm>
            <a:off x="1219200" y="1149489"/>
            <a:ext cx="7162800" cy="4893647"/>
          </a:xfrm>
          <a:prstGeom prst="rect">
            <a:avLst/>
          </a:prstGeom>
          <a:noFill/>
        </p:spPr>
        <p:txBody>
          <a:bodyPr wrap="square" rtlCol="0">
            <a:spAutoFit/>
          </a:bodyPr>
          <a:lstStyle/>
          <a:p>
            <a:r>
              <a:rPr lang="en-US" sz="2400" b="1" dirty="0" smtClean="0"/>
              <a:t>Is PEOPLE management!</a:t>
            </a:r>
            <a:endParaRPr lang="en-US" altLang="en-US" sz="2400" dirty="0"/>
          </a:p>
          <a:p>
            <a:pPr marL="342900" indent="-342900">
              <a:buFont typeface="Arial" panose="020B0604020202020204" pitchFamily="34" charset="0"/>
              <a:buChar char="•"/>
            </a:pPr>
            <a:endParaRPr lang="en-US" altLang="en-US" sz="2400" b="1" i="1" dirty="0" smtClean="0"/>
          </a:p>
          <a:p>
            <a:pPr marL="342900" indent="-342900">
              <a:buFont typeface="Arial" panose="020B0604020202020204" pitchFamily="34" charset="0"/>
              <a:buChar char="•"/>
            </a:pPr>
            <a:r>
              <a:rPr lang="en-US" altLang="en-US" sz="2400" b="1" i="1" dirty="0" smtClean="0"/>
              <a:t>Everyone has  role to play.</a:t>
            </a:r>
          </a:p>
          <a:p>
            <a:pPr marL="342900" indent="-342900">
              <a:buFont typeface="Arial" panose="020B0604020202020204" pitchFamily="34" charset="0"/>
              <a:buChar char="•"/>
            </a:pPr>
            <a:endParaRPr lang="en-US" altLang="en-US" sz="2400" b="1" i="1" dirty="0" smtClean="0"/>
          </a:p>
          <a:p>
            <a:pPr marL="342900" indent="-342900">
              <a:buFont typeface="Arial" panose="020B0604020202020204" pitchFamily="34" charset="0"/>
              <a:buChar char="•"/>
            </a:pPr>
            <a:r>
              <a:rPr lang="en-US" altLang="en-US" sz="2400" b="1" i="1" dirty="0" smtClean="0"/>
              <a:t>“Do </a:t>
            </a:r>
            <a:r>
              <a:rPr lang="en-US" altLang="en-US" sz="2400" b="1" i="1" dirty="0"/>
              <a:t>what you’re already doing, just think pests!”</a:t>
            </a:r>
          </a:p>
          <a:p>
            <a:pPr marL="800100" lvl="1" indent="-342900">
              <a:buFont typeface="Arial" panose="020B0604020202020204" pitchFamily="34" charset="0"/>
              <a:buChar char="•"/>
            </a:pPr>
            <a:r>
              <a:rPr lang="en-US" altLang="en-US" sz="2400" b="1" i="1" dirty="0" smtClean="0"/>
              <a:t>Maintenance, cleaning professionals</a:t>
            </a:r>
            <a:endParaRPr lang="en-US" altLang="en-US" sz="2400" b="1" i="1" dirty="0"/>
          </a:p>
          <a:p>
            <a:pPr marL="800100" lvl="1" indent="-342900">
              <a:buFont typeface="Arial" panose="020B0604020202020204" pitchFamily="34" charset="0"/>
              <a:buChar char="•"/>
            </a:pPr>
            <a:r>
              <a:rPr lang="en-US" altLang="en-US" sz="2400" b="1" i="1" dirty="0" smtClean="0"/>
              <a:t>School health professionals</a:t>
            </a:r>
            <a:endParaRPr lang="en-US" altLang="en-US" sz="2400" b="1" i="1" dirty="0"/>
          </a:p>
          <a:p>
            <a:pPr marL="800100" lvl="1" indent="-342900">
              <a:buFont typeface="Arial" panose="020B0604020202020204" pitchFamily="34" charset="0"/>
              <a:buChar char="•"/>
            </a:pPr>
            <a:r>
              <a:rPr lang="en-US" altLang="en-US" sz="2400" b="1" i="1" dirty="0" smtClean="0"/>
              <a:t>Food service professionals</a:t>
            </a:r>
          </a:p>
          <a:p>
            <a:pPr marL="800100" lvl="1" indent="-342900">
              <a:buFont typeface="Arial" panose="020B0604020202020204" pitchFamily="34" charset="0"/>
              <a:buChar char="•"/>
            </a:pPr>
            <a:r>
              <a:rPr lang="en-US" altLang="en-US" sz="2400" b="1" i="1" dirty="0" smtClean="0"/>
              <a:t>Teachers, administrators, parents, students.</a:t>
            </a:r>
          </a:p>
          <a:p>
            <a:pPr lvl="1"/>
            <a:endParaRPr lang="en-US" altLang="en-US" sz="2400" b="1" i="1" dirty="0"/>
          </a:p>
          <a:p>
            <a:pPr lvl="1"/>
            <a:r>
              <a:rPr lang="en-US" altLang="en-US" sz="2400" b="1" i="1" dirty="0"/>
              <a:t>One motivated person can make a HUGE difference</a:t>
            </a:r>
            <a:r>
              <a:rPr lang="en-US" altLang="en-US" sz="2400" b="1" i="1" dirty="0" smtClean="0"/>
              <a:t>. And has!  YOU can be a CHAMPION for your school district!</a:t>
            </a:r>
            <a:endParaRPr lang="en-US" altLang="en-US" sz="2400" b="1" i="1" dirty="0"/>
          </a:p>
        </p:txBody>
      </p:sp>
    </p:spTree>
    <p:extLst>
      <p:ext uri="{BB962C8B-B14F-4D97-AF65-F5344CB8AC3E}">
        <p14:creationId xmlns:p14="http://schemas.microsoft.com/office/powerpoint/2010/main" val="1702677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Straight Connector 9"/>
          <p:cNvCxnSpPr/>
          <p:nvPr/>
        </p:nvCxnSpPr>
        <p:spPr>
          <a:xfrm>
            <a:off x="0" y="914400"/>
            <a:ext cx="8001000" cy="0"/>
          </a:xfrm>
          <a:prstGeom prst="line">
            <a:avLst/>
          </a:prstGeom>
          <a:ln w="57150">
            <a:solidFill>
              <a:srgbClr val="196333"/>
            </a:soli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11" name="Rectangle 1"/>
          <p:cNvSpPr>
            <a:spLocks noChangeArrowheads="1"/>
          </p:cNvSpPr>
          <p:nvPr/>
        </p:nvSpPr>
        <p:spPr bwMode="auto">
          <a:xfrm>
            <a:off x="0" y="6581001"/>
            <a:ext cx="9144000" cy="276999"/>
          </a:xfrm>
          <a:prstGeom prst="rect">
            <a:avLst/>
          </a:prstGeom>
          <a:solidFill>
            <a:srgbClr val="265636"/>
          </a:solid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lvl="0" fontAlgn="base">
              <a:spcBef>
                <a:spcPct val="0"/>
              </a:spcBef>
              <a:spcAft>
                <a:spcPct val="0"/>
              </a:spcAft>
            </a:pPr>
            <a:r>
              <a:rPr lang="en-US" sz="1200" i="1" dirty="0" smtClean="0">
                <a:solidFill>
                  <a:schemeClr val="bg1"/>
                </a:solidFill>
                <a:latin typeface="Times New Roman" pitchFamily="18" charset="0"/>
                <a:cs typeface="Times New Roman" pitchFamily="18" charset="0"/>
              </a:rPr>
              <a:t>Harnessing Marketplace Power to Improve Health, Environment and Economics</a:t>
            </a:r>
            <a:endParaRPr kumimoji="0" lang="en-US" sz="1200" i="1" u="none" strike="noStrike" cap="none" normalizeH="0" baseline="0" dirty="0" smtClean="0">
              <a:ln>
                <a:noFill/>
              </a:ln>
              <a:solidFill>
                <a:schemeClr val="bg1"/>
              </a:solidFill>
              <a:effectLst/>
              <a:latin typeface="Times New Roman" pitchFamily="18" charset="0"/>
              <a:cs typeface="Times New Roman" pitchFamily="18" charset="0"/>
            </a:endParaRPr>
          </a:p>
        </p:txBody>
      </p:sp>
      <p:sp>
        <p:nvSpPr>
          <p:cNvPr id="14" name="Rectangle 3"/>
          <p:cNvSpPr txBox="1">
            <a:spLocks noChangeArrowheads="1"/>
          </p:cNvSpPr>
          <p:nvPr/>
        </p:nvSpPr>
        <p:spPr>
          <a:xfrm>
            <a:off x="76200" y="1219200"/>
            <a:ext cx="8763000" cy="5410200"/>
          </a:xfrm>
          <a:prstGeom prst="rect">
            <a:avLst/>
          </a:prstGeom>
        </p:spPr>
        <p:txBody>
          <a:bodyPr vert="horz" lIns="91440" tIns="45720" rIns="91440" bIns="45720" rtlCol="0">
            <a:normAutofit/>
          </a:bodyPr>
          <a:lstStyle/>
          <a:p>
            <a:pPr marL="0" marR="0" lvl="0" indent="0" algn="l" defTabSz="914400" rtl="0" eaLnBrk="1" fontAlgn="auto" latinLnBrk="0" hangingPunct="1">
              <a:lnSpc>
                <a:spcPct val="100000"/>
              </a:lnSpc>
              <a:spcBef>
                <a:spcPct val="20000"/>
              </a:spcBef>
              <a:spcAft>
                <a:spcPts val="0"/>
              </a:spcAft>
              <a:buClrTx/>
              <a:buSzTx/>
              <a:buFontTx/>
              <a:buNone/>
              <a:tabLst/>
              <a:defRPr/>
            </a:pPr>
            <a:endParaRPr kumimoji="0" lang="en-US" sz="1800" b="0" i="0" u="none" strike="noStrike" kern="1200" cap="none" spc="0" normalizeH="0" baseline="0" noProof="0" dirty="0" smtClean="0">
              <a:ln>
                <a:noFill/>
              </a:ln>
              <a:solidFill>
                <a:schemeClr val="tx1"/>
              </a:solidFill>
              <a:effectLst/>
              <a:uLnTx/>
              <a:uFillTx/>
              <a:latin typeface="+mn-lt"/>
              <a:ea typeface="+mn-ea"/>
              <a:cs typeface="+mn-cs"/>
            </a:endParaRPr>
          </a:p>
        </p:txBody>
      </p:sp>
      <p:pic>
        <p:nvPicPr>
          <p:cNvPr id="6" name="Picture 5"/>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85800" y="1066800"/>
            <a:ext cx="7010400" cy="5257800"/>
          </a:xfrm>
          <a:prstGeom prst="rect">
            <a:avLst/>
          </a:prstGeom>
        </p:spPr>
      </p:pic>
      <p:sp>
        <p:nvSpPr>
          <p:cNvPr id="7" name="Title 1"/>
          <p:cNvSpPr txBox="1">
            <a:spLocks/>
          </p:cNvSpPr>
          <p:nvPr/>
        </p:nvSpPr>
        <p:spPr>
          <a:xfrm>
            <a:off x="457200" y="0"/>
            <a:ext cx="8229600" cy="1143000"/>
          </a:xfrm>
          <a:prstGeom prst="rect">
            <a:avLst/>
          </a:prstGeom>
        </p:spPr>
        <p:txBody>
          <a:bodyPr vert="horz" lIns="91440" tIns="45720" rIns="91440" bIns="45720" rtlCol="0" anchor="ctr">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4400" b="1" i="0" u="none" strike="noStrike" kern="1200" cap="small" spc="200" normalizeH="0" baseline="0" noProof="0" dirty="0" smtClean="0">
                <a:ln>
                  <a:noFill/>
                </a:ln>
                <a:solidFill>
                  <a:schemeClr val="tx1"/>
                </a:solidFill>
                <a:effectLst/>
                <a:uLnTx/>
                <a:uFillTx/>
                <a:latin typeface="+mj-lt"/>
                <a:ea typeface="+mj-ea"/>
                <a:cs typeface="+mj-cs"/>
              </a:rPr>
              <a:t>Remember</a:t>
            </a:r>
            <a:r>
              <a:rPr kumimoji="0" lang="en-US" sz="4400" b="1" i="0" u="none" strike="noStrike" kern="1200" cap="small" spc="200" normalizeH="0" noProof="0" dirty="0" smtClean="0">
                <a:ln>
                  <a:noFill/>
                </a:ln>
                <a:solidFill>
                  <a:schemeClr val="tx1"/>
                </a:solidFill>
                <a:effectLst/>
                <a:uLnTx/>
                <a:uFillTx/>
                <a:latin typeface="+mj-lt"/>
                <a:ea typeface="+mj-ea"/>
                <a:cs typeface="+mj-cs"/>
              </a:rPr>
              <a:t> </a:t>
            </a:r>
            <a:r>
              <a:rPr lang="en-US" sz="4400" b="1" cap="small" spc="200" dirty="0">
                <a:latin typeface="+mj-lt"/>
                <a:ea typeface="+mj-ea"/>
                <a:cs typeface="+mj-cs"/>
              </a:rPr>
              <a:t>T</a:t>
            </a:r>
            <a:r>
              <a:rPr kumimoji="0" lang="en-US" sz="4400" b="1" i="0" u="none" strike="noStrike" kern="1200" cap="small" spc="200" normalizeH="0" noProof="0" dirty="0" smtClean="0">
                <a:ln>
                  <a:noFill/>
                </a:ln>
                <a:solidFill>
                  <a:schemeClr val="tx1"/>
                </a:solidFill>
                <a:effectLst/>
                <a:uLnTx/>
                <a:uFillTx/>
                <a:latin typeface="+mj-lt"/>
                <a:ea typeface="+mj-ea"/>
                <a:cs typeface="+mj-cs"/>
              </a:rPr>
              <a:t>his Guy</a:t>
            </a:r>
            <a:r>
              <a:rPr lang="en-US" sz="4400" b="1" cap="small" spc="200" noProof="0" dirty="0" smtClean="0">
                <a:latin typeface="+mj-lt"/>
                <a:ea typeface="+mj-ea"/>
                <a:cs typeface="+mj-cs"/>
              </a:rPr>
              <a:t>?</a:t>
            </a:r>
            <a:endParaRPr kumimoji="0" lang="en-US" sz="4400" b="1" i="0" u="none" strike="noStrike" kern="1200" cap="small" spc="200" normalizeH="0" baseline="0" noProof="0" dirty="0">
              <a:ln>
                <a:noFill/>
              </a:ln>
              <a:solidFill>
                <a:schemeClr val="tx1"/>
              </a:solidFill>
              <a:effectLst/>
              <a:uLnTx/>
              <a:uFillTx/>
              <a:latin typeface="+mj-lt"/>
              <a:ea typeface="+mj-ea"/>
              <a:cs typeface="+mj-cs"/>
            </a:endParaRPr>
          </a:p>
        </p:txBody>
      </p:sp>
    </p:spTree>
    <p:extLst>
      <p:ext uri="{BB962C8B-B14F-4D97-AF65-F5344CB8AC3E}">
        <p14:creationId xmlns:p14="http://schemas.microsoft.com/office/powerpoint/2010/main" val="1934914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609600" y="990600"/>
            <a:ext cx="8077200" cy="5601533"/>
          </a:xfrm>
          <a:prstGeom prst="rect">
            <a:avLst/>
          </a:prstGeom>
        </p:spPr>
        <p:txBody>
          <a:bodyPr wrap="square">
            <a:spAutoFit/>
          </a:bodyPr>
          <a:lstStyle/>
          <a:p>
            <a:pPr marL="457200" indent="-457200">
              <a:spcAft>
                <a:spcPts val="600"/>
              </a:spcAft>
              <a:buFont typeface="Arial" panose="020B0604020202020204" pitchFamily="34" charset="0"/>
              <a:buChar char="•"/>
            </a:pPr>
            <a:r>
              <a:rPr lang="en-US" sz="2800" dirty="0" smtClean="0">
                <a:solidFill>
                  <a:prstClr val="black"/>
                </a:solidFill>
              </a:rPr>
              <a:t>Fewer staff and student absences</a:t>
            </a:r>
          </a:p>
          <a:p>
            <a:pPr marL="457200" indent="-457200">
              <a:spcAft>
                <a:spcPts val="600"/>
              </a:spcAft>
              <a:buFont typeface="Arial" panose="020B0604020202020204" pitchFamily="34" charset="0"/>
              <a:buChar char="•"/>
            </a:pPr>
            <a:r>
              <a:rPr lang="en-US" sz="2800" dirty="0" smtClean="0">
                <a:solidFill>
                  <a:prstClr val="black"/>
                </a:solidFill>
              </a:rPr>
              <a:t>Better student performance</a:t>
            </a:r>
          </a:p>
          <a:p>
            <a:pPr marL="457200" indent="-457200">
              <a:spcAft>
                <a:spcPts val="600"/>
              </a:spcAft>
              <a:buFont typeface="Arial" panose="020B0604020202020204" pitchFamily="34" charset="0"/>
              <a:buChar char="•"/>
            </a:pPr>
            <a:r>
              <a:rPr lang="en-US" sz="2800" dirty="0">
                <a:solidFill>
                  <a:prstClr val="black"/>
                </a:solidFill>
              </a:rPr>
              <a:t>Fewer </a:t>
            </a:r>
            <a:r>
              <a:rPr lang="en-US" sz="2800" dirty="0" smtClean="0">
                <a:solidFill>
                  <a:prstClr val="black"/>
                </a:solidFill>
              </a:rPr>
              <a:t>pests, fewer costly complaints </a:t>
            </a:r>
          </a:p>
          <a:p>
            <a:pPr marL="457200" indent="-457200">
              <a:spcAft>
                <a:spcPts val="600"/>
              </a:spcAft>
              <a:buFont typeface="Arial" panose="020B0604020202020204" pitchFamily="34" charset="0"/>
              <a:buChar char="•"/>
            </a:pPr>
            <a:r>
              <a:rPr lang="en-US" sz="2800" dirty="0" smtClean="0">
                <a:solidFill>
                  <a:prstClr val="black"/>
                </a:solidFill>
              </a:rPr>
              <a:t>Greater staff satisfaction</a:t>
            </a:r>
          </a:p>
          <a:p>
            <a:pPr marL="457200" indent="-457200">
              <a:spcAft>
                <a:spcPts val="600"/>
              </a:spcAft>
              <a:buFont typeface="Arial" panose="020B0604020202020204" pitchFamily="34" charset="0"/>
              <a:buChar char="•"/>
            </a:pPr>
            <a:r>
              <a:rPr lang="en-US" sz="2800" dirty="0" smtClean="0">
                <a:solidFill>
                  <a:prstClr val="black"/>
                </a:solidFill>
              </a:rPr>
              <a:t>Lower liability</a:t>
            </a:r>
          </a:p>
          <a:p>
            <a:pPr marL="457200" indent="-457200">
              <a:spcAft>
                <a:spcPts val="600"/>
              </a:spcAft>
              <a:buFont typeface="Arial" panose="020B0604020202020204" pitchFamily="34" charset="0"/>
              <a:buChar char="•"/>
            </a:pPr>
            <a:r>
              <a:rPr lang="en-US" sz="2800" dirty="0" smtClean="0">
                <a:solidFill>
                  <a:prstClr val="black"/>
                </a:solidFill>
              </a:rPr>
              <a:t>Food safety</a:t>
            </a:r>
          </a:p>
          <a:p>
            <a:pPr marL="457200" indent="-457200">
              <a:spcAft>
                <a:spcPts val="600"/>
              </a:spcAft>
              <a:buFont typeface="Arial" panose="020B0604020202020204" pitchFamily="34" charset="0"/>
              <a:buChar char="•"/>
            </a:pPr>
            <a:r>
              <a:rPr lang="en-US" sz="2800" dirty="0" smtClean="0">
                <a:solidFill>
                  <a:prstClr val="black"/>
                </a:solidFill>
              </a:rPr>
              <a:t>Fire safety</a:t>
            </a:r>
          </a:p>
          <a:p>
            <a:pPr marL="457200" indent="-457200">
              <a:spcAft>
                <a:spcPts val="600"/>
              </a:spcAft>
              <a:buFont typeface="Arial" panose="020B0604020202020204" pitchFamily="34" charset="0"/>
              <a:buChar char="•"/>
            </a:pPr>
            <a:r>
              <a:rPr lang="en-US" sz="2800" dirty="0" smtClean="0">
                <a:solidFill>
                  <a:prstClr val="black"/>
                </a:solidFill>
              </a:rPr>
              <a:t>Energy, water conservation</a:t>
            </a:r>
          </a:p>
          <a:p>
            <a:pPr marL="457200" indent="-457200">
              <a:spcAft>
                <a:spcPts val="600"/>
              </a:spcAft>
              <a:buFont typeface="Arial" panose="020B0604020202020204" pitchFamily="34" charset="0"/>
              <a:buChar char="•"/>
            </a:pPr>
            <a:r>
              <a:rPr lang="en-US" sz="2800" dirty="0" smtClean="0">
                <a:solidFill>
                  <a:prstClr val="black"/>
                </a:solidFill>
              </a:rPr>
              <a:t>Better buildings</a:t>
            </a:r>
          </a:p>
          <a:p>
            <a:pPr marL="457200" indent="-457200">
              <a:spcAft>
                <a:spcPts val="600"/>
              </a:spcAft>
              <a:buFont typeface="Arial" panose="020B0604020202020204" pitchFamily="34" charset="0"/>
              <a:buChar char="•"/>
            </a:pPr>
            <a:r>
              <a:rPr lang="en-US" sz="2800" i="1" dirty="0">
                <a:solidFill>
                  <a:prstClr val="black"/>
                </a:solidFill>
              </a:rPr>
              <a:t>Direct pest management costs</a:t>
            </a:r>
            <a:endParaRPr lang="en-US" sz="2800" i="1" dirty="0" smtClean="0">
              <a:solidFill>
                <a:prstClr val="black"/>
              </a:solidFill>
            </a:endParaRPr>
          </a:p>
          <a:p>
            <a:pPr marL="457200" indent="-457200">
              <a:spcAft>
                <a:spcPts val="600"/>
              </a:spcAft>
              <a:buFont typeface="Arial" panose="020B0604020202020204" pitchFamily="34" charset="0"/>
              <a:buChar char="•"/>
            </a:pPr>
            <a:r>
              <a:rPr lang="en-US" sz="2800" i="1" dirty="0">
                <a:solidFill>
                  <a:prstClr val="black"/>
                </a:solidFill>
              </a:rPr>
              <a:t>Indirect costs</a:t>
            </a:r>
            <a:endParaRPr lang="en-US" sz="2400" i="1" dirty="0" smtClean="0">
              <a:solidFill>
                <a:prstClr val="black"/>
              </a:solidFill>
            </a:endParaRPr>
          </a:p>
        </p:txBody>
      </p:sp>
      <p:sp>
        <p:nvSpPr>
          <p:cNvPr id="5" name="Title 1"/>
          <p:cNvSpPr txBox="1">
            <a:spLocks/>
          </p:cNvSpPr>
          <p:nvPr/>
        </p:nvSpPr>
        <p:spPr>
          <a:xfrm>
            <a:off x="457200" y="0"/>
            <a:ext cx="8229600" cy="1143000"/>
          </a:xfrm>
          <a:prstGeom prst="rect">
            <a:avLst/>
          </a:prstGeom>
        </p:spPr>
        <p:txBody>
          <a:bodyPr vert="horz" lIns="91440" tIns="45720" rIns="91440" bIns="45720" rtlCol="0" anchor="ctr">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4400" b="1" i="0" u="none" strike="noStrike" kern="1200" cap="small" spc="200" normalizeH="0" baseline="0" noProof="0" dirty="0" smtClean="0">
                <a:ln>
                  <a:noFill/>
                </a:ln>
                <a:solidFill>
                  <a:schemeClr val="tx1"/>
                </a:solidFill>
                <a:effectLst/>
                <a:uLnTx/>
                <a:uFillTx/>
                <a:latin typeface="+mj-lt"/>
                <a:ea typeface="+mj-ea"/>
                <a:cs typeface="+mj-cs"/>
              </a:rPr>
              <a:t>Busines</a:t>
            </a:r>
            <a:r>
              <a:rPr lang="en-US" sz="4400" b="1" cap="small" spc="200" noProof="0" dirty="0" smtClean="0">
                <a:latin typeface="+mj-lt"/>
                <a:ea typeface="+mj-ea"/>
                <a:cs typeface="+mj-cs"/>
              </a:rPr>
              <a:t>s Case?</a:t>
            </a:r>
            <a:endParaRPr kumimoji="0" lang="en-US" sz="4400" b="1" i="0" u="none" strike="noStrike" kern="1200" cap="small" spc="200" normalizeH="0" baseline="0" noProof="0" dirty="0">
              <a:ln>
                <a:noFill/>
              </a:ln>
              <a:solidFill>
                <a:schemeClr val="tx1"/>
              </a:solidFill>
              <a:effectLst/>
              <a:uLnTx/>
              <a:uFillTx/>
              <a:latin typeface="+mj-lt"/>
              <a:ea typeface="+mj-ea"/>
              <a:cs typeface="+mj-cs"/>
            </a:endParaRPr>
          </a:p>
        </p:txBody>
      </p:sp>
    </p:spTree>
    <p:extLst>
      <p:ext uri="{BB962C8B-B14F-4D97-AF65-F5344CB8AC3E}">
        <p14:creationId xmlns:p14="http://schemas.microsoft.com/office/powerpoint/2010/main" val="1035678668"/>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Straight Connector 9"/>
          <p:cNvCxnSpPr/>
          <p:nvPr/>
        </p:nvCxnSpPr>
        <p:spPr>
          <a:xfrm>
            <a:off x="0" y="914400"/>
            <a:ext cx="8001000" cy="0"/>
          </a:xfrm>
          <a:prstGeom prst="line">
            <a:avLst/>
          </a:prstGeom>
          <a:ln w="57150">
            <a:solidFill>
              <a:srgbClr val="196333"/>
            </a:soli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11" name="Rectangle 1"/>
          <p:cNvSpPr>
            <a:spLocks noChangeArrowheads="1"/>
          </p:cNvSpPr>
          <p:nvPr/>
        </p:nvSpPr>
        <p:spPr bwMode="auto">
          <a:xfrm>
            <a:off x="0" y="6581001"/>
            <a:ext cx="9144000" cy="276999"/>
          </a:xfrm>
          <a:prstGeom prst="rect">
            <a:avLst/>
          </a:prstGeom>
          <a:solidFill>
            <a:srgbClr val="265636"/>
          </a:solid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lvl="0" fontAlgn="base">
              <a:spcBef>
                <a:spcPct val="0"/>
              </a:spcBef>
              <a:spcAft>
                <a:spcPct val="0"/>
              </a:spcAft>
            </a:pPr>
            <a:r>
              <a:rPr lang="en-US" sz="1200" i="1" dirty="0" smtClean="0">
                <a:solidFill>
                  <a:schemeClr val="bg1"/>
                </a:solidFill>
                <a:latin typeface="Times New Roman" pitchFamily="18" charset="0"/>
                <a:cs typeface="Times New Roman" pitchFamily="18" charset="0"/>
              </a:rPr>
              <a:t>Harnessing Marketplace Power to Improve Health, Environment and Economics</a:t>
            </a:r>
            <a:endParaRPr kumimoji="0" lang="en-US" sz="1200" i="1" u="none" strike="noStrike" cap="none" normalizeH="0" baseline="0" dirty="0" smtClean="0">
              <a:ln>
                <a:noFill/>
              </a:ln>
              <a:solidFill>
                <a:schemeClr val="bg1"/>
              </a:solidFill>
              <a:effectLst/>
              <a:latin typeface="Times New Roman" pitchFamily="18" charset="0"/>
              <a:cs typeface="Times New Roman" pitchFamily="18" charset="0"/>
            </a:endParaRPr>
          </a:p>
        </p:txBody>
      </p:sp>
      <p:sp>
        <p:nvSpPr>
          <p:cNvPr id="14" name="Rectangle 3"/>
          <p:cNvSpPr txBox="1">
            <a:spLocks noChangeArrowheads="1"/>
          </p:cNvSpPr>
          <p:nvPr/>
        </p:nvSpPr>
        <p:spPr>
          <a:xfrm>
            <a:off x="76200" y="1219200"/>
            <a:ext cx="8763000" cy="5410200"/>
          </a:xfrm>
          <a:prstGeom prst="rect">
            <a:avLst/>
          </a:prstGeom>
        </p:spPr>
        <p:txBody>
          <a:bodyPr vert="horz" lIns="91440" tIns="45720" rIns="91440" bIns="45720" rtlCol="0">
            <a:normAutofit/>
          </a:bodyPr>
          <a:lstStyle/>
          <a:p>
            <a:pPr marL="0" marR="0" lvl="0" indent="0" algn="l" defTabSz="914400" rtl="0" eaLnBrk="1" fontAlgn="auto" latinLnBrk="0" hangingPunct="1">
              <a:lnSpc>
                <a:spcPct val="100000"/>
              </a:lnSpc>
              <a:spcBef>
                <a:spcPct val="20000"/>
              </a:spcBef>
              <a:spcAft>
                <a:spcPts val="0"/>
              </a:spcAft>
              <a:buClrTx/>
              <a:buSzTx/>
              <a:buFontTx/>
              <a:buNone/>
              <a:tabLst/>
              <a:defRPr/>
            </a:pPr>
            <a:endParaRPr kumimoji="0" lang="en-US" sz="1800" b="0" i="0" u="none" strike="noStrike" kern="1200" cap="none" spc="0" normalizeH="0" baseline="0" noProof="0" dirty="0" smtClean="0">
              <a:ln>
                <a:noFill/>
              </a:ln>
              <a:solidFill>
                <a:schemeClr val="tx1"/>
              </a:solidFill>
              <a:effectLst/>
              <a:uLnTx/>
              <a:uFillTx/>
              <a:latin typeface="+mn-lt"/>
              <a:ea typeface="+mn-ea"/>
              <a:cs typeface="+mn-cs"/>
            </a:endParaRPr>
          </a:p>
        </p:txBody>
      </p:sp>
      <p:sp>
        <p:nvSpPr>
          <p:cNvPr id="6" name="Title 5"/>
          <p:cNvSpPr>
            <a:spLocks noGrp="1"/>
          </p:cNvSpPr>
          <p:nvPr>
            <p:ph type="title"/>
          </p:nvPr>
        </p:nvSpPr>
        <p:spPr>
          <a:xfrm>
            <a:off x="0" y="0"/>
            <a:ext cx="8229600" cy="1143000"/>
          </a:xfrm>
        </p:spPr>
        <p:txBody>
          <a:bodyPr/>
          <a:lstStyle/>
          <a:p>
            <a:r>
              <a:rPr lang="en-US" dirty="0" smtClean="0"/>
              <a:t>Visit StopSchoolPests.org!</a:t>
            </a:r>
            <a:endParaRPr lang="en-US" dirty="0"/>
          </a:p>
        </p:txBody>
      </p:sp>
      <p:sp>
        <p:nvSpPr>
          <p:cNvPr id="7" name="Rectangle 2"/>
          <p:cNvSpPr txBox="1">
            <a:spLocks noChangeArrowheads="1"/>
          </p:cNvSpPr>
          <p:nvPr/>
        </p:nvSpPr>
        <p:spPr>
          <a:xfrm>
            <a:off x="381000" y="0"/>
            <a:ext cx="8229600" cy="792162"/>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4400" b="0" i="0" u="none" strike="noStrike" kern="1200" cap="none" spc="0" normalizeH="0" baseline="0" noProof="0" smtClean="0">
                <a:ln>
                  <a:noFill/>
                </a:ln>
                <a:solidFill>
                  <a:schemeClr val="tx1"/>
                </a:solidFill>
                <a:effectLst/>
                <a:uLnTx/>
                <a:uFillTx/>
                <a:latin typeface="+mn-lt"/>
                <a:ea typeface="+mj-ea"/>
                <a:cs typeface="+mj-cs"/>
              </a:rPr>
              <a:t> </a:t>
            </a:r>
            <a:endParaRPr kumimoji="0" lang="en-US" sz="4400" b="0" i="0" u="none" strike="noStrike" kern="1200" cap="none" spc="0" normalizeH="0" baseline="0" noProof="0" dirty="0" smtClean="0">
              <a:ln>
                <a:noFill/>
              </a:ln>
              <a:solidFill>
                <a:schemeClr val="tx1"/>
              </a:solidFill>
              <a:effectLst/>
              <a:uLnTx/>
              <a:uFillTx/>
              <a:latin typeface="+mn-lt"/>
              <a:ea typeface="+mj-ea"/>
              <a:cs typeface="+mj-cs"/>
            </a:endParaRPr>
          </a:p>
        </p:txBody>
      </p:sp>
      <p:sp>
        <p:nvSpPr>
          <p:cNvPr id="16" name="TextBox 3"/>
          <p:cNvSpPr txBox="1"/>
          <p:nvPr/>
        </p:nvSpPr>
        <p:spPr>
          <a:xfrm>
            <a:off x="152400" y="1018431"/>
            <a:ext cx="8686800" cy="5432256"/>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2500" b="1" i="1" dirty="0" smtClean="0"/>
              <a:t>Online IPM training resources in development</a:t>
            </a:r>
            <a:br>
              <a:rPr lang="en-US" sz="2500" b="1" i="1" dirty="0" smtClean="0"/>
            </a:br>
            <a:r>
              <a:rPr lang="en-US" sz="2400" dirty="0" smtClean="0"/>
              <a:t>for </a:t>
            </a:r>
            <a:r>
              <a:rPr lang="en-US" sz="2400" b="1" dirty="0" smtClean="0"/>
              <a:t>nine key groups</a:t>
            </a:r>
            <a:r>
              <a:rPr lang="en-US" sz="2400" dirty="0" smtClean="0"/>
              <a:t>:</a:t>
            </a:r>
          </a:p>
          <a:p>
            <a:pPr algn="ctr"/>
            <a:r>
              <a:rPr lang="en-US" sz="2500" dirty="0" smtClean="0">
                <a:solidFill>
                  <a:schemeClr val="accent2">
                    <a:lumMod val="75000"/>
                  </a:schemeClr>
                </a:solidFill>
              </a:rPr>
              <a:t>Introduction to IPM (All hands)</a:t>
            </a:r>
          </a:p>
          <a:p>
            <a:pPr marL="517525" lvl="5" indent="-457200">
              <a:buFont typeface="+mj-lt"/>
              <a:buAutoNum type="arabicPeriod"/>
            </a:pPr>
            <a:r>
              <a:rPr lang="en-US" sz="2500" dirty="0" smtClean="0"/>
              <a:t>Facility Manager</a:t>
            </a:r>
          </a:p>
          <a:p>
            <a:pPr marL="517525" lvl="5" indent="-457200">
              <a:buFont typeface="+mj-lt"/>
              <a:buAutoNum type="arabicPeriod"/>
            </a:pPr>
            <a:r>
              <a:rPr lang="en-US" sz="2500" dirty="0" smtClean="0"/>
              <a:t>Maintenance Staff</a:t>
            </a:r>
          </a:p>
          <a:p>
            <a:pPr marL="517525" lvl="5" indent="-457200">
              <a:buFont typeface="+mj-lt"/>
              <a:buAutoNum type="arabicPeriod"/>
            </a:pPr>
            <a:r>
              <a:rPr lang="en-US" sz="2500" dirty="0" smtClean="0"/>
              <a:t>Administrative Staff</a:t>
            </a:r>
          </a:p>
          <a:p>
            <a:pPr marL="517525" lvl="5" indent="-457200">
              <a:buFont typeface="+mj-lt"/>
              <a:buAutoNum type="arabicPeriod"/>
            </a:pPr>
            <a:r>
              <a:rPr lang="en-US" sz="2500" dirty="0" smtClean="0"/>
              <a:t>Teacher</a:t>
            </a:r>
          </a:p>
          <a:p>
            <a:pPr marL="517525" lvl="5" indent="-457200">
              <a:buFont typeface="+mj-lt"/>
              <a:buAutoNum type="arabicPeriod"/>
            </a:pPr>
            <a:r>
              <a:rPr lang="en-US" sz="2500" dirty="0" smtClean="0"/>
              <a:t>Food Service Staff </a:t>
            </a:r>
          </a:p>
          <a:p>
            <a:pPr marL="517525" lvl="5" indent="-457200">
              <a:buFont typeface="+mj-lt"/>
              <a:buAutoNum type="arabicPeriod"/>
            </a:pPr>
            <a:r>
              <a:rPr lang="en-US" sz="2500" dirty="0" smtClean="0"/>
              <a:t>Custodial Staff </a:t>
            </a:r>
          </a:p>
          <a:p>
            <a:pPr marL="517525" lvl="5" indent="-457200">
              <a:buFont typeface="+mj-lt"/>
              <a:buAutoNum type="arabicPeriod"/>
            </a:pPr>
            <a:r>
              <a:rPr lang="en-US" sz="2500" dirty="0" smtClean="0"/>
              <a:t>Landscape and Grounds Staff  </a:t>
            </a:r>
          </a:p>
          <a:p>
            <a:pPr marL="517525" lvl="5" indent="-457200">
              <a:buFont typeface="+mj-lt"/>
              <a:buAutoNum type="arabicPeriod"/>
            </a:pPr>
            <a:r>
              <a:rPr lang="en-US" sz="2500" dirty="0" smtClean="0"/>
              <a:t>School Nurse </a:t>
            </a:r>
          </a:p>
          <a:p>
            <a:pPr marL="517525" lvl="5" indent="-457200">
              <a:buFont typeface="+mj-lt"/>
              <a:buAutoNum type="arabicPeriod"/>
            </a:pPr>
            <a:r>
              <a:rPr lang="en-US" sz="2500" dirty="0" smtClean="0"/>
              <a:t>Technician/PMP</a:t>
            </a:r>
          </a:p>
          <a:p>
            <a:pPr lvl="0"/>
            <a:endParaRPr lang="en-US" sz="2000" dirty="0" smtClean="0"/>
          </a:p>
          <a:p>
            <a:pPr lvl="0" algn="ctr"/>
            <a:endParaRPr lang="en-US" sz="2000" b="1" dirty="0"/>
          </a:p>
        </p:txBody>
      </p:sp>
      <p:pic>
        <p:nvPicPr>
          <p:cNvPr id="17" name="Picture 16"/>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073561" y="2514600"/>
            <a:ext cx="4070439" cy="2715746"/>
          </a:xfrm>
          <a:prstGeom prst="rect">
            <a:avLst/>
          </a:prstGeom>
        </p:spPr>
      </p:pic>
    </p:spTree>
    <p:extLst>
      <p:ext uri="{BB962C8B-B14F-4D97-AF65-F5344CB8AC3E}">
        <p14:creationId xmlns:p14="http://schemas.microsoft.com/office/powerpoint/2010/main" val="17720797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greenshieldcertifiedlogo_new.jp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304800" y="0"/>
            <a:ext cx="1869919" cy="1212850"/>
          </a:xfrm>
          <a:prstGeom prst="rect">
            <a:avLst/>
          </a:prstGeom>
        </p:spPr>
      </p:pic>
      <p:sp>
        <p:nvSpPr>
          <p:cNvPr id="5" name="Content Placeholder 10"/>
          <p:cNvSpPr>
            <a:spLocks noGrp="1"/>
          </p:cNvSpPr>
          <p:nvPr>
            <p:ph sz="quarter" idx="4294967295"/>
          </p:nvPr>
        </p:nvSpPr>
        <p:spPr>
          <a:xfrm>
            <a:off x="2362200" y="990600"/>
            <a:ext cx="5867400" cy="5257800"/>
          </a:xfrm>
          <a:prstGeom prst="rect">
            <a:avLst/>
          </a:prstGeom>
        </p:spPr>
        <p:txBody>
          <a:bodyPr>
            <a:noAutofit/>
          </a:bodyPr>
          <a:lstStyle/>
          <a:p>
            <a:pPr eaLnBrk="1" hangingPunct="1">
              <a:spcBef>
                <a:spcPts val="0"/>
              </a:spcBef>
              <a:buFontTx/>
              <a:buChar char="•"/>
            </a:pPr>
            <a:r>
              <a:rPr lang="en-US" altLang="en-US" sz="2400" b="1" dirty="0" smtClean="0"/>
              <a:t>Must haves</a:t>
            </a:r>
          </a:p>
          <a:p>
            <a:pPr lvl="1" eaLnBrk="1" hangingPunct="1">
              <a:spcBef>
                <a:spcPts val="0"/>
              </a:spcBef>
              <a:buFont typeface="Arial" panose="020B0604020202020204" pitchFamily="34" charset="0"/>
              <a:buChar char="•"/>
            </a:pPr>
            <a:r>
              <a:rPr lang="en-US" altLang="en-US" sz="1800" b="1" dirty="0" smtClean="0"/>
              <a:t>Legal compliance</a:t>
            </a:r>
          </a:p>
          <a:p>
            <a:pPr lvl="2" eaLnBrk="1" hangingPunct="1">
              <a:spcBef>
                <a:spcPts val="0"/>
              </a:spcBef>
              <a:buFontTx/>
              <a:buChar char="•"/>
            </a:pPr>
            <a:r>
              <a:rPr lang="en-US" altLang="en-US" sz="1400" b="1" dirty="0" smtClean="0"/>
              <a:t>Applicator licensing, state certification</a:t>
            </a:r>
          </a:p>
          <a:p>
            <a:pPr lvl="2" eaLnBrk="1" hangingPunct="1">
              <a:buFontTx/>
              <a:buChar char="•"/>
            </a:pPr>
            <a:r>
              <a:rPr lang="en-US" altLang="en-US" sz="1400" b="1" dirty="0" smtClean="0"/>
              <a:t>Employee right to know, MSDS/labels</a:t>
            </a:r>
          </a:p>
          <a:p>
            <a:pPr lvl="2" eaLnBrk="1" hangingPunct="1">
              <a:buFontTx/>
              <a:buChar char="•"/>
            </a:pPr>
            <a:r>
              <a:rPr lang="en-US" altLang="en-US" sz="1400" b="1" dirty="0" smtClean="0"/>
              <a:t>Posting/notification</a:t>
            </a:r>
          </a:p>
          <a:p>
            <a:pPr lvl="1" eaLnBrk="1" hangingPunct="1">
              <a:spcBef>
                <a:spcPts val="0"/>
              </a:spcBef>
              <a:buFont typeface="Arial" panose="020B0604020202020204" pitchFamily="34" charset="0"/>
              <a:buChar char="•"/>
            </a:pPr>
            <a:r>
              <a:rPr lang="en-US" altLang="en-US" sz="1800" b="1" dirty="0" smtClean="0"/>
              <a:t>Safety</a:t>
            </a:r>
          </a:p>
          <a:p>
            <a:pPr lvl="2" eaLnBrk="1" hangingPunct="1">
              <a:spcBef>
                <a:spcPts val="0"/>
              </a:spcBef>
              <a:buFontTx/>
              <a:buChar char="•"/>
            </a:pPr>
            <a:r>
              <a:rPr lang="en-US" altLang="en-US" sz="1400" b="1" dirty="0" smtClean="0"/>
              <a:t>Proper PPE, spill kits</a:t>
            </a:r>
          </a:p>
          <a:p>
            <a:pPr lvl="2" eaLnBrk="1" hangingPunct="1">
              <a:buFontTx/>
              <a:buChar char="•"/>
            </a:pPr>
            <a:r>
              <a:rPr lang="en-US" altLang="en-US" sz="1400" b="1" dirty="0" smtClean="0"/>
              <a:t>Organized, secure, ventilated pesticide storage</a:t>
            </a:r>
          </a:p>
          <a:p>
            <a:pPr lvl="2" eaLnBrk="1" hangingPunct="1">
              <a:buFontTx/>
              <a:buChar char="•"/>
            </a:pPr>
            <a:r>
              <a:rPr lang="en-US" altLang="en-US" sz="1400" b="1" dirty="0" smtClean="0"/>
              <a:t>Emergency response plan</a:t>
            </a:r>
          </a:p>
          <a:p>
            <a:pPr lvl="1" eaLnBrk="1" hangingPunct="1">
              <a:spcBef>
                <a:spcPts val="0"/>
              </a:spcBef>
              <a:buFont typeface="Arial" panose="020B0604020202020204" pitchFamily="34" charset="0"/>
              <a:buChar char="•"/>
            </a:pPr>
            <a:r>
              <a:rPr lang="en-US" altLang="en-US" sz="1800" b="1" dirty="0" smtClean="0"/>
              <a:t>Professionalism</a:t>
            </a:r>
          </a:p>
          <a:p>
            <a:pPr lvl="2" eaLnBrk="1" hangingPunct="1">
              <a:spcBef>
                <a:spcPts val="0"/>
              </a:spcBef>
              <a:buFontTx/>
              <a:buChar char="•"/>
            </a:pPr>
            <a:r>
              <a:rPr lang="en-US" altLang="en-US" sz="1400" b="1" dirty="0" smtClean="0"/>
              <a:t>In business three years</a:t>
            </a:r>
          </a:p>
          <a:p>
            <a:pPr lvl="2" eaLnBrk="1" hangingPunct="1">
              <a:buFontTx/>
              <a:buChar char="•"/>
            </a:pPr>
            <a:r>
              <a:rPr lang="en-US" altLang="en-US" sz="1400" b="1" dirty="0" smtClean="0"/>
              <a:t>Written protocol,  written training plan</a:t>
            </a:r>
          </a:p>
          <a:p>
            <a:pPr lvl="1" eaLnBrk="1" hangingPunct="1">
              <a:spcBef>
                <a:spcPts val="0"/>
              </a:spcBef>
              <a:buFont typeface="Arial" panose="020B0604020202020204" pitchFamily="34" charset="0"/>
              <a:buChar char="•"/>
            </a:pPr>
            <a:r>
              <a:rPr lang="en-US" altLang="en-US" sz="1800" b="1" dirty="0" smtClean="0"/>
              <a:t>IPM</a:t>
            </a:r>
          </a:p>
          <a:p>
            <a:pPr lvl="2" eaLnBrk="1" hangingPunct="1">
              <a:spcBef>
                <a:spcPts val="0"/>
              </a:spcBef>
              <a:buFontTx/>
              <a:buChar char="•"/>
            </a:pPr>
            <a:r>
              <a:rPr lang="en-US" altLang="en-US" sz="1400" b="1" dirty="0" smtClean="0"/>
              <a:t>Site inspection, evaluation, testing, recommendations</a:t>
            </a:r>
          </a:p>
          <a:p>
            <a:pPr lvl="2" eaLnBrk="1" hangingPunct="1">
              <a:buFontTx/>
              <a:buChar char="•"/>
            </a:pPr>
            <a:r>
              <a:rPr lang="en-US" altLang="en-US" sz="1400" b="1" u="sng" dirty="0" smtClean="0"/>
              <a:t>Least-toxic </a:t>
            </a:r>
            <a:r>
              <a:rPr lang="en-US" altLang="en-US" sz="1400" b="1" dirty="0" smtClean="0"/>
              <a:t>chemical controls if reasonable non-chemical measures are not adequate (natural and synthetic)</a:t>
            </a:r>
          </a:p>
          <a:p>
            <a:pPr lvl="2" eaLnBrk="1" hangingPunct="1">
              <a:buFontTx/>
              <a:buChar char="•"/>
            </a:pPr>
            <a:r>
              <a:rPr lang="en-US" altLang="en-US" sz="1400" b="1" dirty="0" smtClean="0"/>
              <a:t>Specific criteria for least toxic, reduced exposure</a:t>
            </a:r>
          </a:p>
          <a:p>
            <a:pPr eaLnBrk="1" hangingPunct="1">
              <a:buFontTx/>
              <a:buChar char="•"/>
            </a:pPr>
            <a:r>
              <a:rPr lang="en-US" altLang="en-US" sz="2400" b="1" dirty="0" smtClean="0"/>
              <a:t>Scored elements: meet minimum score</a:t>
            </a:r>
          </a:p>
          <a:p>
            <a:pPr lvl="2">
              <a:spcBef>
                <a:spcPts val="0"/>
              </a:spcBef>
            </a:pPr>
            <a:r>
              <a:rPr lang="en-US" altLang="en-US" sz="1400" b="1" dirty="0" smtClean="0"/>
              <a:t>Advanced, experimental, variable practices</a:t>
            </a:r>
          </a:p>
          <a:p>
            <a:pPr lvl="2">
              <a:spcBef>
                <a:spcPts val="0"/>
              </a:spcBef>
            </a:pPr>
            <a:r>
              <a:rPr lang="en-US" altLang="en-US" sz="1400" b="1" dirty="0" smtClean="0"/>
              <a:t>Not a “must” for a good green service</a:t>
            </a:r>
          </a:p>
          <a:p>
            <a:pPr lvl="2"/>
            <a:r>
              <a:rPr lang="en-US" altLang="en-US" sz="1400" b="1" dirty="0" smtClean="0"/>
              <a:t>E.g., offering cleaning, maintenance services.</a:t>
            </a:r>
            <a:endParaRPr lang="en-US" altLang="en-US" sz="1200" b="1" dirty="0" smtClean="0"/>
          </a:p>
        </p:txBody>
      </p:sp>
      <p:pic>
        <p:nvPicPr>
          <p:cNvPr id="6" name="Picture 14" descr="DOOR_HANGER_V1_MOCKUP1.jpg"/>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bwMode="auto">
          <a:xfrm>
            <a:off x="76200" y="1676400"/>
            <a:ext cx="2057400" cy="449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7257647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5" end="5"/>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
                                            <p:txEl>
                                              <p:pRg st="6" end="6"/>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5">
                                            <p:txEl>
                                              <p:pRg st="7" end="7"/>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5">
                                            <p:txEl>
                                              <p:pRg st="8" end="8"/>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5">
                                            <p:txEl>
                                              <p:pRg st="9" end="9"/>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5">
                                            <p:txEl>
                                              <p:pRg st="10" end="10"/>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5">
                                            <p:txEl>
                                              <p:pRg st="11" end="11"/>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5">
                                            <p:txEl>
                                              <p:pRg st="12" end="12"/>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5">
                                            <p:txEl>
                                              <p:pRg st="13" end="13"/>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5">
                                            <p:txEl>
                                              <p:pRg st="14" end="14"/>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5">
                                            <p:txEl>
                                              <p:pRg st="15" end="15"/>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5">
                                            <p:txEl>
                                              <p:pRg st="16" end="16"/>
                                            </p:txEl>
                                          </p:spTgt>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5">
                                            <p:txEl>
                                              <p:pRg st="17" end="17"/>
                                            </p:txEl>
                                          </p:spTgt>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5">
                                            <p:txEl>
                                              <p:pRg st="18" end="18"/>
                                            </p:txEl>
                                          </p:spTgt>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5">
                                            <p:txEl>
                                              <p:pRg st="19" end="1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2"/>
          <p:cNvSpPr>
            <a:spLocks noGrp="1" noChangeArrowheads="1"/>
          </p:cNvSpPr>
          <p:nvPr>
            <p:ph type="title"/>
          </p:nvPr>
        </p:nvSpPr>
        <p:spPr/>
        <p:txBody>
          <a:bodyPr/>
          <a:lstStyle/>
          <a:p>
            <a:pPr eaLnBrk="1" hangingPunct="1"/>
            <a:r>
              <a:rPr lang="en-US" altLang="en-US" smtClean="0"/>
              <a:t>Common deficiencies corrected…</a:t>
            </a:r>
          </a:p>
        </p:txBody>
      </p:sp>
      <p:sp>
        <p:nvSpPr>
          <p:cNvPr id="14339" name="Rectangle 3"/>
          <p:cNvSpPr>
            <a:spLocks noGrp="1" noChangeArrowheads="1"/>
          </p:cNvSpPr>
          <p:nvPr>
            <p:ph type="body" idx="1"/>
          </p:nvPr>
        </p:nvSpPr>
        <p:spPr>
          <a:xfrm>
            <a:off x="457200" y="1112837"/>
            <a:ext cx="8229600" cy="4525963"/>
          </a:xfrm>
        </p:spPr>
        <p:txBody>
          <a:bodyPr/>
          <a:lstStyle/>
          <a:p>
            <a:pPr eaLnBrk="1" hangingPunct="1"/>
            <a:r>
              <a:rPr lang="en-US" altLang="en-US" sz="2800" b="1" dirty="0" smtClean="0">
                <a:solidFill>
                  <a:schemeClr val="tx1"/>
                </a:solidFill>
              </a:rPr>
              <a:t>Regular applications of spray-applied insecticides, typically for cockroaches and/or ants.</a:t>
            </a:r>
          </a:p>
          <a:p>
            <a:pPr eaLnBrk="1" hangingPunct="1"/>
            <a:r>
              <a:rPr lang="en-US" altLang="en-US" sz="2800" b="1" dirty="0" smtClean="0">
                <a:solidFill>
                  <a:schemeClr val="tx1"/>
                </a:solidFill>
              </a:rPr>
              <a:t>Routine maintenance of rodenticides in tamper-resistant bait stations, maybe some tracking powder.</a:t>
            </a:r>
          </a:p>
          <a:p>
            <a:pPr eaLnBrk="1" hangingPunct="1"/>
            <a:r>
              <a:rPr lang="en-US" altLang="en-US" sz="2800" b="1" dirty="0" smtClean="0">
                <a:solidFill>
                  <a:schemeClr val="tx1"/>
                </a:solidFill>
              </a:rPr>
              <a:t>“No pest problems reported/observed” noted on invoice, but pesticide applications made anyway.</a:t>
            </a:r>
          </a:p>
          <a:p>
            <a:pPr eaLnBrk="1" hangingPunct="1"/>
            <a:r>
              <a:rPr lang="en-US" altLang="en-US" sz="2800" b="1" dirty="0" smtClean="0">
                <a:solidFill>
                  <a:schemeClr val="tx1"/>
                </a:solidFill>
              </a:rPr>
              <a:t>No training beyond licensed applicator requirements.</a:t>
            </a:r>
          </a:p>
          <a:p>
            <a:pPr eaLnBrk="1" hangingPunct="1"/>
            <a:r>
              <a:rPr lang="en-US" altLang="en-US" sz="2800" b="1" dirty="0" smtClean="0">
                <a:solidFill>
                  <a:schemeClr val="tx1"/>
                </a:solidFill>
              </a:rPr>
              <a:t>Generally cockroaches, mice, drain flies present, lots of conducive conditions.</a:t>
            </a:r>
            <a:endParaRPr lang="en-US" altLang="en-US" sz="2800" dirty="0" smtClean="0">
              <a:solidFill>
                <a:schemeClr val="tx1"/>
              </a:solidFill>
            </a:endParaRPr>
          </a:p>
          <a:p>
            <a:pPr eaLnBrk="1" hangingPunct="1">
              <a:buFontTx/>
              <a:buNone/>
            </a:pPr>
            <a:endParaRPr lang="en-US" altLang="en-US" sz="2800" dirty="0" smtClean="0">
              <a:solidFill>
                <a:schemeClr val="tx1"/>
              </a:solidFill>
            </a:endParaRPr>
          </a:p>
          <a:p>
            <a:pPr eaLnBrk="1" hangingPunct="1">
              <a:buFontTx/>
              <a:buNone/>
            </a:pPr>
            <a:endParaRPr lang="en-US" altLang="en-US" sz="2800" dirty="0" smtClean="0">
              <a:solidFill>
                <a:schemeClr val="tx1"/>
              </a:solidFill>
            </a:endParaRPr>
          </a:p>
        </p:txBody>
      </p:sp>
    </p:spTree>
    <p:extLst>
      <p:ext uri="{BB962C8B-B14F-4D97-AF65-F5344CB8AC3E}">
        <p14:creationId xmlns:p14="http://schemas.microsoft.com/office/powerpoint/2010/main" val="189708928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4339">
                                            <p:txEl>
                                              <p:pRg st="1" end="1"/>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14339">
                                            <p:txEl>
                                              <p:pRg st="2" end="2"/>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14339">
                                            <p:txEl>
                                              <p:pRg st="3" end="3"/>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14339">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Straight Connector 9"/>
          <p:cNvCxnSpPr/>
          <p:nvPr/>
        </p:nvCxnSpPr>
        <p:spPr>
          <a:xfrm>
            <a:off x="0" y="914400"/>
            <a:ext cx="8001000" cy="0"/>
          </a:xfrm>
          <a:prstGeom prst="line">
            <a:avLst/>
          </a:prstGeom>
          <a:ln w="57150">
            <a:solidFill>
              <a:srgbClr val="196333"/>
            </a:soli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11" name="Rectangle 1"/>
          <p:cNvSpPr>
            <a:spLocks noChangeArrowheads="1"/>
          </p:cNvSpPr>
          <p:nvPr/>
        </p:nvSpPr>
        <p:spPr bwMode="auto">
          <a:xfrm>
            <a:off x="0" y="6581001"/>
            <a:ext cx="9144000" cy="276999"/>
          </a:xfrm>
          <a:prstGeom prst="rect">
            <a:avLst/>
          </a:prstGeom>
          <a:solidFill>
            <a:srgbClr val="265636"/>
          </a:solid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lvl="0" fontAlgn="base">
              <a:spcBef>
                <a:spcPct val="0"/>
              </a:spcBef>
              <a:spcAft>
                <a:spcPct val="0"/>
              </a:spcAft>
            </a:pPr>
            <a:r>
              <a:rPr lang="en-US" sz="1200" i="1" dirty="0" smtClean="0">
                <a:solidFill>
                  <a:schemeClr val="bg1"/>
                </a:solidFill>
                <a:latin typeface="Times New Roman" pitchFamily="18" charset="0"/>
                <a:cs typeface="Times New Roman" pitchFamily="18" charset="0"/>
              </a:rPr>
              <a:t>Harnessing Marketplace Power to Improve Health, Environment and Economics</a:t>
            </a:r>
            <a:endParaRPr kumimoji="0" lang="en-US" sz="1200" i="1" u="none" strike="noStrike" cap="none" normalizeH="0" baseline="0" dirty="0" smtClean="0">
              <a:ln>
                <a:noFill/>
              </a:ln>
              <a:solidFill>
                <a:schemeClr val="bg1"/>
              </a:solidFill>
              <a:effectLst/>
              <a:latin typeface="Times New Roman" pitchFamily="18" charset="0"/>
              <a:cs typeface="Times New Roman" pitchFamily="18" charset="0"/>
            </a:endParaRPr>
          </a:p>
        </p:txBody>
      </p:sp>
      <p:sp>
        <p:nvSpPr>
          <p:cNvPr id="14" name="Rectangle 3"/>
          <p:cNvSpPr txBox="1">
            <a:spLocks noChangeArrowheads="1"/>
          </p:cNvSpPr>
          <p:nvPr/>
        </p:nvSpPr>
        <p:spPr>
          <a:xfrm>
            <a:off x="76200" y="1219200"/>
            <a:ext cx="8763000" cy="5410200"/>
          </a:xfrm>
          <a:prstGeom prst="rect">
            <a:avLst/>
          </a:prstGeom>
        </p:spPr>
        <p:txBody>
          <a:bodyPr vert="horz" lIns="91440" tIns="45720" rIns="91440" bIns="45720" rtlCol="0">
            <a:normAutofit/>
          </a:bodyPr>
          <a:lstStyle/>
          <a:p>
            <a:pPr marL="0" marR="0" lvl="0" indent="0" algn="l" defTabSz="914400" rtl="0" eaLnBrk="1" fontAlgn="auto" latinLnBrk="0" hangingPunct="1">
              <a:lnSpc>
                <a:spcPct val="100000"/>
              </a:lnSpc>
              <a:spcBef>
                <a:spcPct val="20000"/>
              </a:spcBef>
              <a:spcAft>
                <a:spcPts val="0"/>
              </a:spcAft>
              <a:buClrTx/>
              <a:buSzTx/>
              <a:buFontTx/>
              <a:buNone/>
              <a:tabLst/>
              <a:defRPr/>
            </a:pPr>
            <a:endParaRPr kumimoji="0" lang="en-US" sz="1800" b="0" i="0" u="none" strike="noStrike" kern="1200" cap="none" spc="0" normalizeH="0" baseline="0" noProof="0" dirty="0" smtClean="0">
              <a:ln>
                <a:noFill/>
              </a:ln>
              <a:solidFill>
                <a:schemeClr val="tx1"/>
              </a:solidFill>
              <a:effectLst/>
              <a:uLnTx/>
              <a:uFillTx/>
              <a:latin typeface="+mn-lt"/>
              <a:ea typeface="+mn-ea"/>
              <a:cs typeface="+mn-cs"/>
            </a:endParaRPr>
          </a:p>
        </p:txBody>
      </p:sp>
      <p:sp>
        <p:nvSpPr>
          <p:cNvPr id="6" name="Title 5"/>
          <p:cNvSpPr>
            <a:spLocks noGrp="1"/>
          </p:cNvSpPr>
          <p:nvPr>
            <p:ph type="title"/>
          </p:nvPr>
        </p:nvSpPr>
        <p:spPr>
          <a:xfrm>
            <a:off x="0" y="0"/>
            <a:ext cx="8229600" cy="1143000"/>
          </a:xfrm>
        </p:spPr>
        <p:txBody>
          <a:bodyPr/>
          <a:lstStyle/>
          <a:p>
            <a:r>
              <a:rPr lang="en-US" dirty="0" smtClean="0"/>
              <a:t>People, training, tools…</a:t>
            </a:r>
            <a:endParaRPr lang="en-US" dirty="0"/>
          </a:p>
        </p:txBody>
      </p:sp>
      <p:sp>
        <p:nvSpPr>
          <p:cNvPr id="7" name="Rectangle 2"/>
          <p:cNvSpPr txBox="1">
            <a:spLocks noChangeArrowheads="1"/>
          </p:cNvSpPr>
          <p:nvPr/>
        </p:nvSpPr>
        <p:spPr>
          <a:xfrm>
            <a:off x="381000" y="0"/>
            <a:ext cx="8229600" cy="792162"/>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4400" b="0" i="0" u="none" strike="noStrike" kern="1200" cap="none" spc="0" normalizeH="0" baseline="0" noProof="0" smtClean="0">
                <a:ln>
                  <a:noFill/>
                </a:ln>
                <a:solidFill>
                  <a:schemeClr val="tx1"/>
                </a:solidFill>
                <a:effectLst/>
                <a:uLnTx/>
                <a:uFillTx/>
                <a:latin typeface="+mn-lt"/>
                <a:ea typeface="+mj-ea"/>
                <a:cs typeface="+mj-cs"/>
              </a:rPr>
              <a:t> </a:t>
            </a:r>
            <a:endParaRPr kumimoji="0" lang="en-US" sz="4400" b="0" i="0" u="none" strike="noStrike" kern="1200" cap="none" spc="0" normalizeH="0" baseline="0" noProof="0" dirty="0" smtClean="0">
              <a:ln>
                <a:noFill/>
              </a:ln>
              <a:solidFill>
                <a:schemeClr val="tx1"/>
              </a:solidFill>
              <a:effectLst/>
              <a:uLnTx/>
              <a:uFillTx/>
              <a:latin typeface="+mn-lt"/>
              <a:ea typeface="+mj-ea"/>
              <a:cs typeface="+mj-cs"/>
            </a:endParaRPr>
          </a:p>
        </p:txBody>
      </p:sp>
      <p:sp>
        <p:nvSpPr>
          <p:cNvPr id="9" name="Rectangle 2"/>
          <p:cNvSpPr txBox="1">
            <a:spLocks noChangeArrowheads="1"/>
          </p:cNvSpPr>
          <p:nvPr/>
        </p:nvSpPr>
        <p:spPr bwMode="auto">
          <a:xfrm>
            <a:off x="76200" y="1066800"/>
            <a:ext cx="3886200" cy="4724400"/>
          </a:xfrm>
          <a:prstGeom prst="rect">
            <a:avLst/>
          </a:prstGeom>
          <a:noFill/>
          <a:ln w="9525">
            <a:noFill/>
            <a:miter lim="800000"/>
            <a:headEnd/>
            <a:tailEnd/>
          </a:ln>
        </p:spPr>
        <p:txBody>
          <a:bodyPr/>
          <a:lstStyle/>
          <a:p>
            <a:pPr marL="277813" indent="-277813">
              <a:lnSpc>
                <a:spcPct val="80000"/>
              </a:lnSpc>
            </a:pPr>
            <a:endParaRPr lang="en-US" sz="2400" b="1" dirty="0"/>
          </a:p>
          <a:p>
            <a:pPr marL="277813" indent="-277813">
              <a:lnSpc>
                <a:spcPct val="80000"/>
              </a:lnSpc>
            </a:pPr>
            <a:r>
              <a:rPr lang="en-US" sz="2400" b="1" dirty="0"/>
              <a:t>How </a:t>
            </a:r>
            <a:r>
              <a:rPr lang="en-US" sz="2400" b="1" dirty="0" smtClean="0"/>
              <a:t>much does it cost our industry to pay technicians to </a:t>
            </a:r>
            <a:r>
              <a:rPr lang="en-US" sz="2400" b="1" dirty="0" err="1" smtClean="0"/>
              <a:t>rebait</a:t>
            </a:r>
            <a:r>
              <a:rPr lang="en-US" sz="2400" b="1" dirty="0" smtClean="0"/>
              <a:t> escutcheons?</a:t>
            </a:r>
            <a:endParaRPr lang="en-US" sz="2400" b="1" dirty="0"/>
          </a:p>
          <a:p>
            <a:pPr marL="277813" indent="-277813">
              <a:lnSpc>
                <a:spcPct val="80000"/>
              </a:lnSpc>
            </a:pPr>
            <a:endParaRPr lang="en-US" sz="2400" b="1" dirty="0"/>
          </a:p>
          <a:p>
            <a:pPr marL="277813" indent="-277813">
              <a:lnSpc>
                <a:spcPct val="80000"/>
              </a:lnSpc>
            </a:pPr>
            <a:r>
              <a:rPr lang="en-US" sz="2400" b="1" dirty="0"/>
              <a:t>Seal them once and be done with it!</a:t>
            </a:r>
          </a:p>
          <a:p>
            <a:pPr marL="277813" indent="-277813">
              <a:lnSpc>
                <a:spcPct val="80000"/>
              </a:lnSpc>
            </a:pPr>
            <a:endParaRPr lang="en-US" sz="2400" b="1" dirty="0"/>
          </a:p>
          <a:p>
            <a:pPr marL="277813" indent="-277813">
              <a:lnSpc>
                <a:spcPct val="80000"/>
              </a:lnSpc>
            </a:pPr>
            <a:endParaRPr lang="en-US" sz="2400" b="1" dirty="0"/>
          </a:p>
          <a:p>
            <a:pPr marL="277813" indent="-277813">
              <a:lnSpc>
                <a:spcPct val="80000"/>
              </a:lnSpc>
              <a:buFont typeface="Arial" charset="0"/>
              <a:buChar char="•"/>
            </a:pPr>
            <a:endParaRPr lang="en-US" sz="2400" b="1" dirty="0"/>
          </a:p>
          <a:p>
            <a:pPr marL="277813" indent="-277813">
              <a:lnSpc>
                <a:spcPct val="80000"/>
              </a:lnSpc>
              <a:buFont typeface="Arial" charset="0"/>
              <a:buChar char="•"/>
            </a:pPr>
            <a:endParaRPr lang="en-US" sz="2400" b="1" dirty="0"/>
          </a:p>
        </p:txBody>
      </p:sp>
      <p:pic>
        <p:nvPicPr>
          <p:cNvPr id="12" name="Picture 8" descr="P1010084.JPG"/>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bwMode="auto">
          <a:xfrm>
            <a:off x="4495800" y="1371600"/>
            <a:ext cx="4181475" cy="4343400"/>
          </a:xfrm>
          <a:prstGeom prst="rect">
            <a:avLst/>
          </a:prstGeom>
          <a:noFill/>
          <a:ln w="9525">
            <a:noFill/>
            <a:miter lim="800000"/>
            <a:headEnd/>
            <a:tailEnd/>
          </a:ln>
        </p:spPr>
      </p:pic>
      <p:pic>
        <p:nvPicPr>
          <p:cNvPr id="13" name="Picture 4" descr="C:\Desktop Two\II JPGS\Best Pix\sealed escutcheons.JPG"/>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3886200" y="1336344"/>
            <a:ext cx="5105400" cy="4398963"/>
          </a:xfrm>
          <a:prstGeom prst="rect">
            <a:avLst/>
          </a:prstGeom>
          <a:noFill/>
          <a:ln w="9525">
            <a:noFill/>
            <a:miter lim="800000"/>
            <a:headEnd/>
            <a:tailEnd/>
          </a:ln>
        </p:spPr>
      </p:pic>
      <p:pic>
        <p:nvPicPr>
          <p:cNvPr id="15" name="Picture 14" descr="escutcheon bait.JPG"/>
          <p:cNvPicPr>
            <a:picLocks noChangeAspect="1"/>
          </p:cNvPicPr>
          <p:nvPr/>
        </p:nvPicPr>
        <p:blipFill>
          <a:blip r:embed="rId5" cstate="email">
            <a:extLst>
              <a:ext uri="{28A0092B-C50C-407E-A947-70E740481C1C}">
                <a14:useLocalDpi xmlns:a14="http://schemas.microsoft.com/office/drawing/2010/main"/>
              </a:ext>
            </a:extLst>
          </a:blip>
          <a:srcRect/>
          <a:stretch>
            <a:fillRect/>
          </a:stretch>
        </p:blipFill>
        <p:spPr>
          <a:xfrm>
            <a:off x="304800" y="3276600"/>
            <a:ext cx="3352800" cy="3200400"/>
          </a:xfrm>
          <a:prstGeom prst="rect">
            <a:avLst/>
          </a:prstGeom>
        </p:spPr>
      </p:pic>
    </p:spTree>
    <p:extLst>
      <p:ext uri="{BB962C8B-B14F-4D97-AF65-F5344CB8AC3E}">
        <p14:creationId xmlns:p14="http://schemas.microsoft.com/office/powerpoint/2010/main" val="16808286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xEl>
                                              <p:pRg st="3" end="3"/>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14300" y="944880"/>
            <a:ext cx="9334500" cy="5608320"/>
          </a:xfrm>
          <a:prstGeom prst="rect">
            <a:avLst/>
          </a:prstGeom>
        </p:spPr>
      </p:pic>
    </p:spTree>
    <p:extLst>
      <p:ext uri="{BB962C8B-B14F-4D97-AF65-F5344CB8AC3E}">
        <p14:creationId xmlns:p14="http://schemas.microsoft.com/office/powerpoint/2010/main" val="3553526006"/>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1008888"/>
            <a:ext cx="8382000" cy="819912"/>
          </a:xfrm>
        </p:spPr>
        <p:txBody>
          <a:bodyPr>
            <a:normAutofit/>
          </a:bodyPr>
          <a:lstStyle/>
          <a:p>
            <a:pPr algn="ctr"/>
            <a:r>
              <a:rPr lang="en-US" sz="3200" b="1" dirty="0" smtClean="0"/>
              <a:t>Results!</a:t>
            </a:r>
            <a:endParaRPr lang="en-US" sz="3200" b="1" dirty="0"/>
          </a:p>
        </p:txBody>
      </p:sp>
      <p:sp>
        <p:nvSpPr>
          <p:cNvPr id="3" name="Content Placeholder 2"/>
          <p:cNvSpPr>
            <a:spLocks noGrp="1"/>
          </p:cNvSpPr>
          <p:nvPr>
            <p:ph idx="1"/>
          </p:nvPr>
        </p:nvSpPr>
        <p:spPr>
          <a:xfrm>
            <a:off x="457200" y="1798637"/>
            <a:ext cx="8229600" cy="4525963"/>
          </a:xfrm>
        </p:spPr>
        <p:txBody>
          <a:bodyPr>
            <a:normAutofit/>
          </a:bodyPr>
          <a:lstStyle/>
          <a:p>
            <a:pPr>
              <a:buNone/>
            </a:pPr>
            <a:r>
              <a:rPr lang="en-US" sz="1800" b="1" dirty="0"/>
              <a:t>“Green </a:t>
            </a:r>
            <a:r>
              <a:rPr lang="en-US" sz="1800" b="1" dirty="0" smtClean="0"/>
              <a:t>Shield Certification </a:t>
            </a:r>
            <a:r>
              <a:rPr lang="en-US" sz="1800" b="1" dirty="0"/>
              <a:t>made us aware of areas in our green approach which required more attention. We became more aware, more enthusiastic, more focused, and more committed to green overall.” </a:t>
            </a:r>
            <a:endParaRPr lang="en-US" sz="1800" b="1" dirty="0" smtClean="0"/>
          </a:p>
          <a:p>
            <a:pPr>
              <a:buNone/>
            </a:pPr>
            <a:endParaRPr lang="en-US" sz="1050" dirty="0" smtClean="0">
              <a:solidFill>
                <a:schemeClr val="bg2">
                  <a:lumMod val="75000"/>
                </a:schemeClr>
              </a:solidFill>
            </a:endParaRPr>
          </a:p>
          <a:p>
            <a:pPr algn="r">
              <a:buNone/>
            </a:pPr>
            <a:r>
              <a:rPr lang="en-US" sz="1800" dirty="0" smtClean="0">
                <a:solidFill>
                  <a:schemeClr val="bg2">
                    <a:lumMod val="75000"/>
                  </a:schemeClr>
                </a:solidFill>
              </a:rPr>
              <a:t>- </a:t>
            </a:r>
            <a:r>
              <a:rPr lang="en-US" sz="1800" b="1" dirty="0">
                <a:solidFill>
                  <a:schemeClr val="bg2">
                    <a:lumMod val="75000"/>
                  </a:schemeClr>
                </a:solidFill>
              </a:rPr>
              <a:t>Lynn Frank, B.C.E. &amp; Technical Director, Suburban </a:t>
            </a:r>
            <a:r>
              <a:rPr lang="en-US" sz="1800" b="1" dirty="0" smtClean="0">
                <a:solidFill>
                  <a:schemeClr val="bg2">
                    <a:lumMod val="75000"/>
                  </a:schemeClr>
                </a:solidFill>
              </a:rPr>
              <a:t>Exterminating</a:t>
            </a:r>
            <a:r>
              <a:rPr lang="en-US" sz="1800" b="1" dirty="0">
                <a:solidFill>
                  <a:schemeClr val="bg2">
                    <a:lumMod val="75000"/>
                  </a:schemeClr>
                </a:solidFill>
              </a:rPr>
              <a:t>, </a:t>
            </a:r>
            <a:r>
              <a:rPr lang="en-US" sz="1800" b="1" dirty="0" smtClean="0">
                <a:solidFill>
                  <a:schemeClr val="bg2">
                    <a:lumMod val="75000"/>
                  </a:schemeClr>
                </a:solidFill>
              </a:rPr>
              <a:t>Smithtown, NY</a:t>
            </a:r>
            <a:endParaRPr lang="en-US" sz="1800" dirty="0" smtClean="0"/>
          </a:p>
          <a:p>
            <a:pPr>
              <a:buNone/>
            </a:pPr>
            <a:endParaRPr lang="en-US" sz="1800" dirty="0"/>
          </a:p>
          <a:p>
            <a:pPr>
              <a:buNone/>
            </a:pPr>
            <a:r>
              <a:rPr lang="en-US" sz="1800" b="1" dirty="0"/>
              <a:t>“The certification process helped us improve our IPM services and organization, and we are now more efficient and consistent in our approach to providing effective, prevention-based pest control. We're also better able to communicate that approach to our customers.” </a:t>
            </a:r>
            <a:endParaRPr lang="en-US" sz="1800" b="1" dirty="0" smtClean="0"/>
          </a:p>
          <a:p>
            <a:pPr>
              <a:buNone/>
            </a:pPr>
            <a:endParaRPr lang="en-US" sz="1100" dirty="0" smtClean="0">
              <a:solidFill>
                <a:schemeClr val="bg2">
                  <a:lumMod val="75000"/>
                </a:schemeClr>
              </a:solidFill>
            </a:endParaRPr>
          </a:p>
          <a:p>
            <a:pPr algn="r">
              <a:buNone/>
            </a:pPr>
            <a:r>
              <a:rPr lang="en-US" sz="1800" dirty="0" smtClean="0">
                <a:solidFill>
                  <a:schemeClr val="bg2">
                    <a:lumMod val="75000"/>
                  </a:schemeClr>
                </a:solidFill>
              </a:rPr>
              <a:t>- </a:t>
            </a:r>
            <a:r>
              <a:rPr lang="en-US" sz="1800" b="1" dirty="0">
                <a:solidFill>
                  <a:schemeClr val="bg2">
                    <a:lumMod val="75000"/>
                  </a:schemeClr>
                </a:solidFill>
              </a:rPr>
              <a:t>Rita </a:t>
            </a:r>
            <a:r>
              <a:rPr lang="en-US" sz="1800" b="1" dirty="0" err="1">
                <a:solidFill>
                  <a:schemeClr val="bg2">
                    <a:lumMod val="75000"/>
                  </a:schemeClr>
                </a:solidFill>
              </a:rPr>
              <a:t>Bonamo</a:t>
            </a:r>
            <a:r>
              <a:rPr lang="en-US" sz="1800" b="1" dirty="0">
                <a:solidFill>
                  <a:schemeClr val="bg2">
                    <a:lumMod val="75000"/>
                  </a:schemeClr>
                </a:solidFill>
              </a:rPr>
              <a:t>, President, Black Widow Termite &amp; Pest Control, Valley Stream, </a:t>
            </a:r>
            <a:r>
              <a:rPr lang="en-US" sz="1800" b="1" dirty="0" smtClean="0">
                <a:solidFill>
                  <a:schemeClr val="bg2">
                    <a:lumMod val="75000"/>
                  </a:schemeClr>
                </a:solidFill>
              </a:rPr>
              <a:t>NY</a:t>
            </a:r>
            <a:endParaRPr lang="en-US" sz="1800" b="1" dirty="0">
              <a:solidFill>
                <a:schemeClr val="bg2">
                  <a:lumMod val="75000"/>
                </a:schemeClr>
              </a:solidFill>
            </a:endParaRPr>
          </a:p>
          <a:p>
            <a:pPr>
              <a:buNone/>
            </a:pPr>
            <a:endParaRPr lang="en-US" dirty="0"/>
          </a:p>
        </p:txBody>
      </p:sp>
    </p:spTree>
    <p:extLst>
      <p:ext uri="{BB962C8B-B14F-4D97-AF65-F5344CB8AC3E}">
        <p14:creationId xmlns:p14="http://schemas.microsoft.com/office/powerpoint/2010/main" val="1622571625"/>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greenshieldcertifiedlogo_new.jp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304800" y="0"/>
            <a:ext cx="1869919" cy="1212850"/>
          </a:xfrm>
          <a:prstGeom prst="rect">
            <a:avLst/>
          </a:prstGeom>
        </p:spPr>
      </p:pic>
      <p:pic>
        <p:nvPicPr>
          <p:cNvPr id="2" name="Picture 1"/>
          <p:cNvPicPr>
            <a:picLocks noChangeAspect="1"/>
          </p:cNvPicPr>
          <p:nvPr/>
        </p:nvPicPr>
        <p:blipFill rotWithShape="1">
          <a:blip r:embed="rId3" cstate="email">
            <a:extLst>
              <a:ext uri="{28A0092B-C50C-407E-A947-70E740481C1C}">
                <a14:useLocalDpi xmlns:a14="http://schemas.microsoft.com/office/drawing/2010/main"/>
              </a:ext>
            </a:extLst>
          </a:blip>
          <a:srcRect l="14860" t="12501" r="13690" b="5208"/>
          <a:stretch/>
        </p:blipFill>
        <p:spPr>
          <a:xfrm>
            <a:off x="457200" y="1176274"/>
            <a:ext cx="8229600" cy="5329003"/>
          </a:xfrm>
          <a:prstGeom prst="rect">
            <a:avLst/>
          </a:prstGeom>
        </p:spPr>
      </p:pic>
      <p:sp>
        <p:nvSpPr>
          <p:cNvPr id="5" name="Title 2"/>
          <p:cNvSpPr txBox="1">
            <a:spLocks/>
          </p:cNvSpPr>
          <p:nvPr/>
        </p:nvSpPr>
        <p:spPr>
          <a:xfrm>
            <a:off x="1871597" y="-38100"/>
            <a:ext cx="6358003" cy="1143000"/>
          </a:xfrm>
          <a:prstGeom prst="rect">
            <a:avLst/>
          </a:prstGeom>
        </p:spPr>
        <p:txBody>
          <a:bodyPr vert="horz" lIns="91440" tIns="45720" rIns="91440" bIns="45720" rtlCol="0" anchor="ctr">
            <a:normAutofit fontScale="97500"/>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en-US" sz="4400" dirty="0" smtClean="0">
                <a:latin typeface="+mj-lt"/>
                <a:ea typeface="+mj-ea"/>
                <a:cs typeface="+mj-cs"/>
              </a:rPr>
              <a:t> Rated “Meaningful” by CU</a:t>
            </a:r>
            <a:endParaRPr kumimoji="0" lang="en-US" sz="4400" b="0" i="0" u="none" strike="noStrike" kern="1200" cap="none" spc="0" normalizeH="0" baseline="0" noProof="0" dirty="0">
              <a:ln>
                <a:noFill/>
              </a:ln>
              <a:solidFill>
                <a:schemeClr val="tx1"/>
              </a:solidFill>
              <a:effectLst/>
              <a:uLnTx/>
              <a:uFillTx/>
              <a:latin typeface="+mj-lt"/>
              <a:ea typeface="+mj-ea"/>
              <a:cs typeface="+mj-cs"/>
            </a:endParaRPr>
          </a:p>
        </p:txBody>
      </p:sp>
    </p:spTree>
    <p:extLst>
      <p:ext uri="{BB962C8B-B14F-4D97-AF65-F5344CB8AC3E}">
        <p14:creationId xmlns:p14="http://schemas.microsoft.com/office/powerpoint/2010/main" val="4275395997"/>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609600" y="990600"/>
            <a:ext cx="8077200" cy="5601533"/>
          </a:xfrm>
          <a:prstGeom prst="rect">
            <a:avLst/>
          </a:prstGeom>
        </p:spPr>
        <p:txBody>
          <a:bodyPr wrap="square">
            <a:spAutoFit/>
          </a:bodyPr>
          <a:lstStyle/>
          <a:p>
            <a:pPr marL="457200" indent="-457200">
              <a:spcAft>
                <a:spcPts val="600"/>
              </a:spcAft>
              <a:buFont typeface="Wingdings" panose="05000000000000000000" pitchFamily="2" charset="2"/>
              <a:buChar char="ü"/>
            </a:pPr>
            <a:r>
              <a:rPr lang="en-US" sz="2800" dirty="0" smtClean="0">
                <a:solidFill>
                  <a:prstClr val="black"/>
                </a:solidFill>
              </a:rPr>
              <a:t>Fewer staff and student absences</a:t>
            </a:r>
          </a:p>
          <a:p>
            <a:pPr marL="457200" indent="-457200">
              <a:spcAft>
                <a:spcPts val="600"/>
              </a:spcAft>
              <a:buFont typeface="Wingdings" panose="05000000000000000000" pitchFamily="2" charset="2"/>
              <a:buChar char="ü"/>
            </a:pPr>
            <a:r>
              <a:rPr lang="en-US" sz="2800" dirty="0" smtClean="0">
                <a:solidFill>
                  <a:prstClr val="black"/>
                </a:solidFill>
              </a:rPr>
              <a:t>Better student performance</a:t>
            </a:r>
          </a:p>
          <a:p>
            <a:pPr marL="457200" indent="-457200">
              <a:spcAft>
                <a:spcPts val="600"/>
              </a:spcAft>
              <a:buFont typeface="Wingdings" panose="05000000000000000000" pitchFamily="2" charset="2"/>
              <a:buChar char="ü"/>
            </a:pPr>
            <a:r>
              <a:rPr lang="en-US" sz="2800" dirty="0">
                <a:solidFill>
                  <a:prstClr val="black"/>
                </a:solidFill>
              </a:rPr>
              <a:t>Fewer </a:t>
            </a:r>
            <a:r>
              <a:rPr lang="en-US" sz="2800" dirty="0" smtClean="0">
                <a:solidFill>
                  <a:prstClr val="black"/>
                </a:solidFill>
              </a:rPr>
              <a:t>pests, fewer costly pest </a:t>
            </a:r>
            <a:r>
              <a:rPr lang="en-US" sz="2800" dirty="0">
                <a:solidFill>
                  <a:prstClr val="black"/>
                </a:solidFill>
              </a:rPr>
              <a:t>complaints </a:t>
            </a:r>
            <a:endParaRPr lang="en-US" sz="2800" dirty="0" smtClean="0">
              <a:solidFill>
                <a:prstClr val="black"/>
              </a:solidFill>
            </a:endParaRPr>
          </a:p>
          <a:p>
            <a:pPr marL="457200" indent="-457200">
              <a:spcAft>
                <a:spcPts val="600"/>
              </a:spcAft>
              <a:buFont typeface="Wingdings" panose="05000000000000000000" pitchFamily="2" charset="2"/>
              <a:buChar char="ü"/>
            </a:pPr>
            <a:r>
              <a:rPr lang="en-US" sz="2800" dirty="0" smtClean="0">
                <a:solidFill>
                  <a:prstClr val="black"/>
                </a:solidFill>
              </a:rPr>
              <a:t>Greater staff satisfaction</a:t>
            </a:r>
          </a:p>
          <a:p>
            <a:pPr marL="457200" indent="-457200">
              <a:spcAft>
                <a:spcPts val="600"/>
              </a:spcAft>
              <a:buFont typeface="Wingdings" panose="05000000000000000000" pitchFamily="2" charset="2"/>
              <a:buChar char="ü"/>
            </a:pPr>
            <a:r>
              <a:rPr lang="en-US" sz="2800" dirty="0">
                <a:solidFill>
                  <a:prstClr val="black"/>
                </a:solidFill>
              </a:rPr>
              <a:t>Lower liability</a:t>
            </a:r>
            <a:r>
              <a:rPr lang="en-US" sz="2800" dirty="0" smtClean="0">
                <a:solidFill>
                  <a:prstClr val="black"/>
                </a:solidFill>
              </a:rPr>
              <a:t> </a:t>
            </a:r>
          </a:p>
          <a:p>
            <a:pPr marL="457200" indent="-457200">
              <a:spcAft>
                <a:spcPts val="600"/>
              </a:spcAft>
              <a:buFont typeface="Wingdings" panose="05000000000000000000" pitchFamily="2" charset="2"/>
              <a:buChar char="ü"/>
            </a:pPr>
            <a:r>
              <a:rPr lang="en-US" sz="2800" dirty="0" smtClean="0">
                <a:solidFill>
                  <a:prstClr val="black"/>
                </a:solidFill>
              </a:rPr>
              <a:t>Food safety</a:t>
            </a:r>
          </a:p>
          <a:p>
            <a:pPr marL="457200" indent="-457200">
              <a:spcAft>
                <a:spcPts val="600"/>
              </a:spcAft>
              <a:buFont typeface="Wingdings" panose="05000000000000000000" pitchFamily="2" charset="2"/>
              <a:buChar char="ü"/>
            </a:pPr>
            <a:r>
              <a:rPr lang="en-US" sz="2800" dirty="0" smtClean="0">
                <a:solidFill>
                  <a:prstClr val="black"/>
                </a:solidFill>
              </a:rPr>
              <a:t>Fire safety</a:t>
            </a:r>
          </a:p>
          <a:p>
            <a:pPr marL="457200" indent="-457200">
              <a:spcAft>
                <a:spcPts val="600"/>
              </a:spcAft>
              <a:buFont typeface="Wingdings" panose="05000000000000000000" pitchFamily="2" charset="2"/>
              <a:buChar char="ü"/>
            </a:pPr>
            <a:r>
              <a:rPr lang="en-US" sz="2800" dirty="0" smtClean="0">
                <a:solidFill>
                  <a:prstClr val="black"/>
                </a:solidFill>
              </a:rPr>
              <a:t>Energy, water conservation</a:t>
            </a:r>
          </a:p>
          <a:p>
            <a:pPr marL="457200" indent="-457200">
              <a:spcAft>
                <a:spcPts val="600"/>
              </a:spcAft>
              <a:buFont typeface="Wingdings" panose="05000000000000000000" pitchFamily="2" charset="2"/>
              <a:buChar char="ü"/>
            </a:pPr>
            <a:r>
              <a:rPr lang="en-US" sz="2800" dirty="0" smtClean="0">
                <a:solidFill>
                  <a:prstClr val="black"/>
                </a:solidFill>
              </a:rPr>
              <a:t>Better buildings</a:t>
            </a:r>
          </a:p>
          <a:p>
            <a:pPr marL="457200" indent="-457200">
              <a:spcAft>
                <a:spcPts val="600"/>
              </a:spcAft>
              <a:buFont typeface="Wingdings" panose="05000000000000000000" pitchFamily="2" charset="2"/>
              <a:buChar char="ü"/>
            </a:pPr>
            <a:r>
              <a:rPr lang="en-US" sz="2800" i="1" dirty="0" smtClean="0">
                <a:solidFill>
                  <a:prstClr val="black"/>
                </a:solidFill>
              </a:rPr>
              <a:t>Pest management contract costs</a:t>
            </a:r>
          </a:p>
          <a:p>
            <a:pPr marL="457200" indent="-457200">
              <a:spcAft>
                <a:spcPts val="600"/>
              </a:spcAft>
              <a:buFont typeface="Arial" panose="020B0604020202020204" pitchFamily="34" charset="0"/>
              <a:buChar char="•"/>
            </a:pPr>
            <a:r>
              <a:rPr lang="en-US" sz="2800" i="1" dirty="0" smtClean="0">
                <a:solidFill>
                  <a:prstClr val="black"/>
                </a:solidFill>
              </a:rPr>
              <a:t>Indirect costs</a:t>
            </a:r>
            <a:endParaRPr lang="en-US" sz="2400" i="1" dirty="0" smtClean="0">
              <a:solidFill>
                <a:prstClr val="black"/>
              </a:solidFill>
            </a:endParaRPr>
          </a:p>
        </p:txBody>
      </p:sp>
      <p:sp>
        <p:nvSpPr>
          <p:cNvPr id="5" name="Title 1"/>
          <p:cNvSpPr txBox="1">
            <a:spLocks/>
          </p:cNvSpPr>
          <p:nvPr/>
        </p:nvSpPr>
        <p:spPr>
          <a:xfrm>
            <a:off x="457200" y="0"/>
            <a:ext cx="8229600" cy="1143000"/>
          </a:xfrm>
          <a:prstGeom prst="rect">
            <a:avLst/>
          </a:prstGeom>
        </p:spPr>
        <p:txBody>
          <a:bodyPr vert="horz" lIns="91440" tIns="45720" rIns="91440" bIns="45720" rtlCol="0" anchor="ctr">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4400" b="1" i="0" u="none" strike="noStrike" kern="1200" cap="small" spc="200" normalizeH="0" baseline="0" noProof="0" dirty="0" smtClean="0">
                <a:ln>
                  <a:noFill/>
                </a:ln>
                <a:solidFill>
                  <a:schemeClr val="tx1"/>
                </a:solidFill>
                <a:effectLst/>
                <a:uLnTx/>
                <a:uFillTx/>
                <a:latin typeface="+mj-lt"/>
                <a:ea typeface="+mj-ea"/>
                <a:cs typeface="+mj-cs"/>
              </a:rPr>
              <a:t>Busines</a:t>
            </a:r>
            <a:r>
              <a:rPr lang="en-US" sz="4400" b="1" cap="small" spc="200" noProof="0" dirty="0" smtClean="0">
                <a:latin typeface="+mj-lt"/>
                <a:ea typeface="+mj-ea"/>
                <a:cs typeface="+mj-cs"/>
              </a:rPr>
              <a:t>s Case?</a:t>
            </a:r>
            <a:endParaRPr kumimoji="0" lang="en-US" sz="4400" b="1" i="0" u="none" strike="noStrike" kern="1200" cap="small" spc="200" normalizeH="0" baseline="0" noProof="0" dirty="0">
              <a:ln>
                <a:noFill/>
              </a:ln>
              <a:solidFill>
                <a:schemeClr val="tx1"/>
              </a:solidFill>
              <a:effectLst/>
              <a:uLnTx/>
              <a:uFillTx/>
              <a:latin typeface="+mj-lt"/>
              <a:ea typeface="+mj-ea"/>
              <a:cs typeface="+mj-cs"/>
            </a:endParaRPr>
          </a:p>
        </p:txBody>
      </p:sp>
    </p:spTree>
    <p:extLst>
      <p:ext uri="{BB962C8B-B14F-4D97-AF65-F5344CB8AC3E}">
        <p14:creationId xmlns:p14="http://schemas.microsoft.com/office/powerpoint/2010/main" val="235915174"/>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11"/>
          <p:cNvSpPr>
            <a:spLocks noGrp="1" noChangeArrowheads="1"/>
          </p:cNvSpPr>
          <p:nvPr>
            <p:ph type="title"/>
          </p:nvPr>
        </p:nvSpPr>
        <p:spPr>
          <a:xfrm>
            <a:off x="0" y="0"/>
            <a:ext cx="9144000" cy="1143000"/>
          </a:xfrm>
          <a:solidFill>
            <a:srgbClr val="00B050"/>
          </a:solidFill>
        </p:spPr>
        <p:txBody>
          <a:bodyPr/>
          <a:lstStyle/>
          <a:p>
            <a:pPr eaLnBrk="1" hangingPunct="1"/>
            <a:r>
              <a:rPr lang="en-US" altLang="en-US" i="1" dirty="0" smtClean="0">
                <a:solidFill>
                  <a:schemeClr val="bg1"/>
                </a:solidFill>
              </a:rPr>
              <a:t>Indirect costs?</a:t>
            </a:r>
            <a:endParaRPr lang="en-US" altLang="en-US" sz="3200" i="1" dirty="0" smtClean="0">
              <a:solidFill>
                <a:schemeClr val="bg1"/>
              </a:solidFill>
            </a:endParaRPr>
          </a:p>
        </p:txBody>
      </p:sp>
      <p:pic>
        <p:nvPicPr>
          <p:cNvPr id="4" name="Picture 3"/>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rot="5400000">
            <a:off x="-492125" y="1889125"/>
            <a:ext cx="5156200" cy="3867150"/>
          </a:xfrm>
          <a:prstGeom prst="rect">
            <a:avLst/>
          </a:prstGeom>
        </p:spPr>
      </p:pic>
      <p:sp>
        <p:nvSpPr>
          <p:cNvPr id="6" name="TextBox 5"/>
          <p:cNvSpPr txBox="1"/>
          <p:nvPr/>
        </p:nvSpPr>
        <p:spPr>
          <a:xfrm>
            <a:off x="4953000" y="3200400"/>
            <a:ext cx="3857146" cy="523220"/>
          </a:xfrm>
          <a:prstGeom prst="rect">
            <a:avLst/>
          </a:prstGeom>
          <a:noFill/>
        </p:spPr>
        <p:txBody>
          <a:bodyPr wrap="none" rtlCol="0">
            <a:spAutoFit/>
          </a:bodyPr>
          <a:lstStyle/>
          <a:p>
            <a:r>
              <a:rPr lang="en-US" sz="2800" b="1" dirty="0" smtClean="0"/>
              <a:t>What’s a squirrel worth?</a:t>
            </a:r>
            <a:endParaRPr lang="en-US" b="1" dirty="0"/>
          </a:p>
        </p:txBody>
      </p:sp>
    </p:spTree>
    <p:extLst>
      <p:ext uri="{BB962C8B-B14F-4D97-AF65-F5344CB8AC3E}">
        <p14:creationId xmlns:p14="http://schemas.microsoft.com/office/powerpoint/2010/main" val="239256641"/>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11"/>
          <p:cNvSpPr>
            <a:spLocks noGrp="1" noChangeArrowheads="1"/>
          </p:cNvSpPr>
          <p:nvPr>
            <p:ph type="title"/>
          </p:nvPr>
        </p:nvSpPr>
        <p:spPr>
          <a:xfrm>
            <a:off x="0" y="0"/>
            <a:ext cx="9144000" cy="1143000"/>
          </a:xfrm>
          <a:solidFill>
            <a:srgbClr val="00B050"/>
          </a:solidFill>
        </p:spPr>
        <p:txBody>
          <a:bodyPr/>
          <a:lstStyle/>
          <a:p>
            <a:pPr eaLnBrk="1" hangingPunct="1"/>
            <a:r>
              <a:rPr lang="en-US" altLang="en-US" i="1" dirty="0" smtClean="0">
                <a:solidFill>
                  <a:schemeClr val="bg1"/>
                </a:solidFill>
              </a:rPr>
              <a:t>Indirect costs?</a:t>
            </a:r>
            <a:endParaRPr lang="en-US" altLang="en-US" sz="3200" i="1" dirty="0" smtClean="0">
              <a:solidFill>
                <a:schemeClr val="bg1"/>
              </a:solidFill>
            </a:endParaRPr>
          </a:p>
        </p:txBody>
      </p:sp>
      <p:sp>
        <p:nvSpPr>
          <p:cNvPr id="9220" name="Text Box 14"/>
          <p:cNvSpPr txBox="1">
            <a:spLocks noChangeArrowheads="1"/>
          </p:cNvSpPr>
          <p:nvPr/>
        </p:nvSpPr>
        <p:spPr bwMode="auto">
          <a:xfrm>
            <a:off x="4724400" y="1524000"/>
            <a:ext cx="4191000" cy="4278094"/>
          </a:xfrm>
          <a:prstGeom prst="rect">
            <a:avLst/>
          </a:prstGeom>
          <a:solidFill>
            <a:schemeClr val="bg1"/>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marL="231775" indent="-231775" eaLnBrk="0" hangingPunct="0">
              <a:spcBef>
                <a:spcPct val="20000"/>
              </a:spcBef>
              <a:buChar char="•"/>
              <a:defRPr sz="2800">
                <a:solidFill>
                  <a:schemeClr val="tx1"/>
                </a:solidFill>
                <a:latin typeface="Arial" panose="020B0604020202020204" pitchFamily="34" charset="0"/>
              </a:defRPr>
            </a:lvl1pPr>
            <a:lvl2pPr marL="742950" indent="-285750" eaLnBrk="0" hangingPunct="0">
              <a:spcBef>
                <a:spcPct val="20000"/>
              </a:spcBef>
              <a:buChar char="–"/>
              <a:defRPr sz="2400">
                <a:solidFill>
                  <a:schemeClr val="tx1"/>
                </a:solidFill>
                <a:latin typeface="Arial" panose="020B0604020202020204" pitchFamily="34" charset="0"/>
              </a:defRPr>
            </a:lvl2pPr>
            <a:lvl3pPr marL="1143000" indent="-228600" eaLnBrk="0" hangingPunct="0">
              <a:spcBef>
                <a:spcPct val="20000"/>
              </a:spcBef>
              <a:buChar char="•"/>
              <a:defRPr sz="20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pPr>
            <a:r>
              <a:rPr lang="en-US" altLang="en-US" sz="1600" b="1" dirty="0" smtClean="0"/>
              <a:t>From 2002-2011, </a:t>
            </a:r>
            <a:r>
              <a:rPr lang="en-US" altLang="en-US" sz="1600" b="1" dirty="0"/>
              <a:t>pesticides above levels of concern </a:t>
            </a:r>
            <a:r>
              <a:rPr lang="en-US" altLang="en-US" sz="1600" b="1" dirty="0" smtClean="0"/>
              <a:t>for aquatics in 90% </a:t>
            </a:r>
            <a:r>
              <a:rPr lang="en-US" altLang="en-US" sz="1600" b="1" dirty="0"/>
              <a:t>of </a:t>
            </a:r>
            <a:r>
              <a:rPr lang="en-US" altLang="en-US" sz="1600" b="1" dirty="0" smtClean="0"/>
              <a:t>URBAN </a:t>
            </a:r>
            <a:r>
              <a:rPr lang="en-US" altLang="en-US" sz="1600" b="1" dirty="0"/>
              <a:t>monitoring </a:t>
            </a:r>
            <a:r>
              <a:rPr lang="en-US" altLang="en-US" sz="1600" b="1" dirty="0" smtClean="0"/>
              <a:t>sites, </a:t>
            </a:r>
            <a:r>
              <a:rPr lang="en-US" altLang="en-US" sz="1600" b="1" u="sng" dirty="0" smtClean="0"/>
              <a:t>up from 53%</a:t>
            </a:r>
            <a:r>
              <a:rPr lang="en-US" altLang="en-US" sz="1600" b="1" dirty="0" smtClean="0"/>
              <a:t> in the prior decade.  </a:t>
            </a:r>
          </a:p>
          <a:p>
            <a:pPr eaLnBrk="1" hangingPunct="1">
              <a:spcBef>
                <a:spcPct val="50000"/>
              </a:spcBef>
            </a:pPr>
            <a:r>
              <a:rPr lang="en-US" altLang="en-US" sz="1600" b="1" dirty="0" err="1" smtClean="0"/>
              <a:t>Fipronil</a:t>
            </a:r>
            <a:r>
              <a:rPr lang="en-US" altLang="en-US" sz="1600" b="1" dirty="0" smtClean="0"/>
              <a:t> was the most frequently found, followed by </a:t>
            </a:r>
            <a:r>
              <a:rPr lang="en-US" altLang="en-US" sz="1600" b="1" dirty="0" err="1"/>
              <a:t>d</a:t>
            </a:r>
            <a:r>
              <a:rPr lang="en-US" altLang="en-US" sz="1600" b="1" dirty="0" err="1" smtClean="0"/>
              <a:t>ichlorvos</a:t>
            </a:r>
            <a:r>
              <a:rPr lang="en-US" altLang="en-US" sz="1600" b="1" dirty="0" smtClean="0"/>
              <a:t>.</a:t>
            </a:r>
            <a:endParaRPr lang="en-US" altLang="en-US" sz="1600" b="1" dirty="0"/>
          </a:p>
          <a:p>
            <a:pPr eaLnBrk="1" hangingPunct="1">
              <a:spcBef>
                <a:spcPct val="50000"/>
              </a:spcBef>
            </a:pPr>
            <a:r>
              <a:rPr lang="en-US" altLang="en-US" sz="1600" b="1" dirty="0" smtClean="0"/>
              <a:t>Samples above levels of concern for human health </a:t>
            </a:r>
            <a:r>
              <a:rPr lang="en-US" altLang="en-US" sz="1600" b="1" u="sng" dirty="0" smtClean="0"/>
              <a:t>way down</a:t>
            </a:r>
            <a:r>
              <a:rPr lang="en-US" altLang="en-US" sz="1600" b="1" dirty="0" smtClean="0"/>
              <a:t> in second decade.  During the first decade, </a:t>
            </a:r>
            <a:r>
              <a:rPr lang="en-US" altLang="en-US" sz="1600" b="1" dirty="0" err="1"/>
              <a:t>c</a:t>
            </a:r>
            <a:r>
              <a:rPr lang="en-US" altLang="en-US" sz="1600" b="1" dirty="0" err="1" smtClean="0"/>
              <a:t>horpyrifos</a:t>
            </a:r>
            <a:r>
              <a:rPr lang="en-US" altLang="en-US" sz="1600" b="1" dirty="0" smtClean="0"/>
              <a:t> </a:t>
            </a:r>
            <a:r>
              <a:rPr lang="en-US" altLang="en-US" sz="1600" b="1" dirty="0"/>
              <a:t>and </a:t>
            </a:r>
            <a:r>
              <a:rPr lang="en-US" altLang="en-US" sz="1600" b="1" dirty="0" err="1"/>
              <a:t>diazinon</a:t>
            </a:r>
            <a:r>
              <a:rPr lang="en-US" altLang="en-US" sz="1600" b="1" dirty="0"/>
              <a:t> </a:t>
            </a:r>
            <a:r>
              <a:rPr lang="en-US" altLang="en-US" sz="1600" b="1" dirty="0" smtClean="0"/>
              <a:t>declined, with </a:t>
            </a:r>
            <a:r>
              <a:rPr lang="en-US" altLang="en-US" sz="1600" b="1" dirty="0" err="1" smtClean="0"/>
              <a:t>pyrethroids</a:t>
            </a:r>
            <a:r>
              <a:rPr lang="en-US" altLang="en-US" sz="1600" b="1" dirty="0" smtClean="0"/>
              <a:t> increasing. </a:t>
            </a:r>
          </a:p>
          <a:p>
            <a:pPr eaLnBrk="1" hangingPunct="1">
              <a:spcBef>
                <a:spcPct val="50000"/>
              </a:spcBef>
            </a:pPr>
            <a:r>
              <a:rPr lang="en-US" altLang="en-US" sz="1600" b="1" dirty="0" smtClean="0"/>
              <a:t>Changes in pesticides found driven by regulation and new products.</a:t>
            </a:r>
          </a:p>
          <a:p>
            <a:pPr eaLnBrk="1" hangingPunct="1">
              <a:spcBef>
                <a:spcPct val="50000"/>
              </a:spcBef>
            </a:pPr>
            <a:r>
              <a:rPr lang="en-US" altLang="en-US" sz="1600" b="1" i="1" dirty="0" smtClean="0"/>
              <a:t>Not the whole story: Neonicotinoids, fungicides not included.</a:t>
            </a:r>
            <a:endParaRPr lang="en-US" altLang="en-US" sz="1600" b="1" i="1" dirty="0"/>
          </a:p>
        </p:txBody>
      </p:sp>
      <p:pic>
        <p:nvPicPr>
          <p:cNvPr id="3" name="Content Placeholder 2"/>
          <p:cNvPicPr>
            <a:picLocks noGrp="1" noChangeAspect="1"/>
          </p:cNvPicPr>
          <p:nvPr>
            <p:ph idx="1"/>
          </p:nvPr>
        </p:nvPicPr>
        <p:blipFill>
          <a:blip r:embed="rId3" cstate="email">
            <a:extLst>
              <a:ext uri="{28A0092B-C50C-407E-A947-70E740481C1C}">
                <a14:useLocalDpi xmlns:a14="http://schemas.microsoft.com/office/drawing/2010/main"/>
              </a:ext>
            </a:extLst>
          </a:blip>
          <a:stretch>
            <a:fillRect/>
          </a:stretch>
        </p:blipFill>
        <p:spPr>
          <a:xfrm>
            <a:off x="0" y="1981200"/>
            <a:ext cx="4835901" cy="3505200"/>
          </a:xfrm>
        </p:spPr>
      </p:pic>
      <p:sp>
        <p:nvSpPr>
          <p:cNvPr id="5" name="TextBox 4"/>
          <p:cNvSpPr txBox="1"/>
          <p:nvPr/>
        </p:nvSpPr>
        <p:spPr>
          <a:xfrm>
            <a:off x="304800" y="5486400"/>
            <a:ext cx="4419600" cy="738664"/>
          </a:xfrm>
          <a:prstGeom prst="rect">
            <a:avLst/>
          </a:prstGeom>
          <a:noFill/>
        </p:spPr>
        <p:txBody>
          <a:bodyPr wrap="square" rtlCol="0">
            <a:spAutoFit/>
          </a:bodyPr>
          <a:lstStyle/>
          <a:p>
            <a:r>
              <a:rPr lang="en-US" sz="1400" b="1" dirty="0" smtClean="0"/>
              <a:t>Stone, </a:t>
            </a:r>
            <a:r>
              <a:rPr lang="en-US" sz="1400" b="1" dirty="0" err="1" smtClean="0"/>
              <a:t>Gilliom</a:t>
            </a:r>
            <a:r>
              <a:rPr lang="en-US" sz="1400" b="1" dirty="0" smtClean="0"/>
              <a:t> and </a:t>
            </a:r>
            <a:r>
              <a:rPr lang="en-US" sz="1400" b="1" dirty="0" err="1" smtClean="0"/>
              <a:t>Ryberg</a:t>
            </a:r>
            <a:r>
              <a:rPr lang="en-US" sz="1400" b="1" dirty="0" smtClean="0"/>
              <a:t>. 2014 Pesticides </a:t>
            </a:r>
            <a:r>
              <a:rPr lang="en-US" sz="1400" b="1" dirty="0"/>
              <a:t>in U.S. Streams and Rivers: Occurrence and Trends during </a:t>
            </a:r>
            <a:r>
              <a:rPr lang="en-US" sz="1400" b="1" dirty="0" smtClean="0"/>
              <a:t>1992–2011. </a:t>
            </a:r>
            <a:r>
              <a:rPr lang="fr-FR" sz="1400" b="1" i="1" dirty="0" smtClean="0"/>
              <a:t>Environ</a:t>
            </a:r>
            <a:r>
              <a:rPr lang="fr-FR" sz="1400" b="1" i="1" dirty="0"/>
              <a:t>. </a:t>
            </a:r>
            <a:r>
              <a:rPr lang="fr-FR" sz="1400" b="1" i="1" dirty="0" err="1"/>
              <a:t>Sci</a:t>
            </a:r>
            <a:r>
              <a:rPr lang="fr-FR" sz="1400" b="1" i="1" dirty="0"/>
              <a:t>. </a:t>
            </a:r>
            <a:r>
              <a:rPr lang="fr-FR" sz="1400" b="1" i="1" dirty="0" err="1" smtClean="0"/>
              <a:t>Technol</a:t>
            </a:r>
            <a:r>
              <a:rPr lang="fr-FR" sz="1400" b="1" i="1" dirty="0" smtClean="0"/>
              <a:t>.</a:t>
            </a:r>
            <a:r>
              <a:rPr lang="fr-FR" sz="1400" b="1" dirty="0"/>
              <a:t> </a:t>
            </a:r>
            <a:r>
              <a:rPr lang="fr-FR" sz="1400" b="1" i="1" dirty="0" smtClean="0"/>
              <a:t>48</a:t>
            </a:r>
            <a:r>
              <a:rPr lang="fr-FR" sz="1400" b="1" dirty="0" smtClean="0"/>
              <a:t>(19):11025–11030.</a:t>
            </a:r>
            <a:endParaRPr lang="en-US" sz="1400" b="1" dirty="0"/>
          </a:p>
        </p:txBody>
      </p:sp>
      <p:sp>
        <p:nvSpPr>
          <p:cNvPr id="6" name="TextBox 5"/>
          <p:cNvSpPr txBox="1"/>
          <p:nvPr/>
        </p:nvSpPr>
        <p:spPr>
          <a:xfrm>
            <a:off x="489377" y="1403896"/>
            <a:ext cx="3090013" cy="523220"/>
          </a:xfrm>
          <a:prstGeom prst="rect">
            <a:avLst/>
          </a:prstGeom>
          <a:noFill/>
        </p:spPr>
        <p:txBody>
          <a:bodyPr wrap="none" rtlCol="0">
            <a:spAutoFit/>
          </a:bodyPr>
          <a:lstStyle/>
          <a:p>
            <a:r>
              <a:rPr lang="en-US" sz="2800" b="1" dirty="0" smtClean="0"/>
              <a:t>Aquatic organisms?</a:t>
            </a:r>
            <a:endParaRPr lang="en-US" b="1" dirty="0"/>
          </a:p>
        </p:txBody>
      </p:sp>
    </p:spTree>
    <p:extLst>
      <p:ext uri="{BB962C8B-B14F-4D97-AF65-F5344CB8AC3E}">
        <p14:creationId xmlns:p14="http://schemas.microsoft.com/office/powerpoint/2010/main" val="340545588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Straight Connector 9"/>
          <p:cNvCxnSpPr/>
          <p:nvPr/>
        </p:nvCxnSpPr>
        <p:spPr>
          <a:xfrm>
            <a:off x="0" y="914400"/>
            <a:ext cx="8001000" cy="0"/>
          </a:xfrm>
          <a:prstGeom prst="line">
            <a:avLst/>
          </a:prstGeom>
          <a:ln w="57150">
            <a:solidFill>
              <a:srgbClr val="196333"/>
            </a:soli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11" name="Rectangle 1"/>
          <p:cNvSpPr>
            <a:spLocks noChangeArrowheads="1"/>
          </p:cNvSpPr>
          <p:nvPr/>
        </p:nvSpPr>
        <p:spPr bwMode="auto">
          <a:xfrm>
            <a:off x="0" y="6581001"/>
            <a:ext cx="9144000" cy="276999"/>
          </a:xfrm>
          <a:prstGeom prst="rect">
            <a:avLst/>
          </a:prstGeom>
          <a:solidFill>
            <a:srgbClr val="265636"/>
          </a:solid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lvl="0" fontAlgn="base">
              <a:spcBef>
                <a:spcPct val="0"/>
              </a:spcBef>
              <a:spcAft>
                <a:spcPct val="0"/>
              </a:spcAft>
            </a:pPr>
            <a:r>
              <a:rPr lang="en-US" sz="1200" i="1" dirty="0" smtClean="0">
                <a:solidFill>
                  <a:schemeClr val="bg1"/>
                </a:solidFill>
                <a:latin typeface="Times New Roman" pitchFamily="18" charset="0"/>
                <a:cs typeface="Times New Roman" pitchFamily="18" charset="0"/>
              </a:rPr>
              <a:t>Harnessing Marketplace Power to Improve Health, Environment and Economics</a:t>
            </a:r>
            <a:endParaRPr kumimoji="0" lang="en-US" sz="1200" i="1" u="none" strike="noStrike" cap="none" normalizeH="0" baseline="0" dirty="0" smtClean="0">
              <a:ln>
                <a:noFill/>
              </a:ln>
              <a:solidFill>
                <a:schemeClr val="bg1"/>
              </a:solidFill>
              <a:effectLst/>
              <a:latin typeface="Times New Roman" pitchFamily="18" charset="0"/>
              <a:cs typeface="Times New Roman" pitchFamily="18" charset="0"/>
            </a:endParaRPr>
          </a:p>
        </p:txBody>
      </p:sp>
      <p:sp>
        <p:nvSpPr>
          <p:cNvPr id="14" name="Rectangle 3"/>
          <p:cNvSpPr txBox="1">
            <a:spLocks noChangeArrowheads="1"/>
          </p:cNvSpPr>
          <p:nvPr/>
        </p:nvSpPr>
        <p:spPr>
          <a:xfrm>
            <a:off x="76200" y="1219200"/>
            <a:ext cx="8763000" cy="5410200"/>
          </a:xfrm>
          <a:prstGeom prst="rect">
            <a:avLst/>
          </a:prstGeom>
        </p:spPr>
        <p:txBody>
          <a:bodyPr vert="horz" lIns="91440" tIns="45720" rIns="91440" bIns="45720" rtlCol="0">
            <a:normAutofit/>
          </a:bodyPr>
          <a:lstStyle/>
          <a:p>
            <a:pPr marL="0" marR="0" lvl="0" indent="0" algn="l" defTabSz="914400" rtl="0" eaLnBrk="1" fontAlgn="auto" latinLnBrk="0" hangingPunct="1">
              <a:lnSpc>
                <a:spcPct val="100000"/>
              </a:lnSpc>
              <a:spcBef>
                <a:spcPct val="20000"/>
              </a:spcBef>
              <a:spcAft>
                <a:spcPts val="0"/>
              </a:spcAft>
              <a:buClrTx/>
              <a:buSzTx/>
              <a:buFontTx/>
              <a:buNone/>
              <a:tabLst/>
              <a:defRPr/>
            </a:pPr>
            <a:endParaRPr kumimoji="0" lang="en-US" sz="1800" b="0" i="0" u="none" strike="noStrike" kern="1200" cap="none" spc="0" normalizeH="0" baseline="0" noProof="0" dirty="0" smtClean="0">
              <a:ln>
                <a:noFill/>
              </a:ln>
              <a:solidFill>
                <a:schemeClr val="tx1"/>
              </a:solidFill>
              <a:effectLst/>
              <a:uLnTx/>
              <a:uFillTx/>
              <a:latin typeface="+mn-lt"/>
              <a:ea typeface="+mn-ea"/>
              <a:cs typeface="+mn-cs"/>
            </a:endParaRPr>
          </a:p>
        </p:txBody>
      </p:sp>
      <p:sp>
        <p:nvSpPr>
          <p:cNvPr id="2" name="TextBox 1"/>
          <p:cNvSpPr txBox="1"/>
          <p:nvPr/>
        </p:nvSpPr>
        <p:spPr>
          <a:xfrm>
            <a:off x="1524000" y="1524000"/>
            <a:ext cx="6172200" cy="4524315"/>
          </a:xfrm>
          <a:prstGeom prst="rect">
            <a:avLst/>
          </a:prstGeom>
          <a:noFill/>
        </p:spPr>
        <p:txBody>
          <a:bodyPr wrap="square" rtlCol="0">
            <a:spAutoFit/>
          </a:bodyPr>
          <a:lstStyle/>
          <a:p>
            <a:pPr algn="ctr"/>
            <a:r>
              <a:rPr lang="en-US" sz="9600" dirty="0" smtClean="0"/>
              <a:t>A Look at the BIG Picture</a:t>
            </a:r>
            <a:endParaRPr lang="en-US" sz="9600" dirty="0"/>
          </a:p>
        </p:txBody>
      </p:sp>
    </p:spTree>
    <p:extLst>
      <p:ext uri="{BB962C8B-B14F-4D97-AF65-F5344CB8AC3E}">
        <p14:creationId xmlns:p14="http://schemas.microsoft.com/office/powerpoint/2010/main" val="32756144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11"/>
          <p:cNvSpPr>
            <a:spLocks noGrp="1" noChangeArrowheads="1"/>
          </p:cNvSpPr>
          <p:nvPr>
            <p:ph type="title"/>
          </p:nvPr>
        </p:nvSpPr>
        <p:spPr>
          <a:xfrm>
            <a:off x="0" y="0"/>
            <a:ext cx="9144000" cy="1143000"/>
          </a:xfrm>
          <a:solidFill>
            <a:srgbClr val="00B050"/>
          </a:solidFill>
        </p:spPr>
        <p:txBody>
          <a:bodyPr/>
          <a:lstStyle/>
          <a:p>
            <a:pPr eaLnBrk="1" hangingPunct="1"/>
            <a:r>
              <a:rPr lang="en-US" altLang="en-US" i="1" dirty="0" smtClean="0">
                <a:solidFill>
                  <a:schemeClr val="bg1"/>
                </a:solidFill>
              </a:rPr>
              <a:t>Indirect costs?</a:t>
            </a:r>
            <a:endParaRPr lang="en-US" altLang="en-US" sz="3200" i="1" dirty="0" smtClean="0">
              <a:solidFill>
                <a:schemeClr val="bg1"/>
              </a:solidFill>
            </a:endParaRPr>
          </a:p>
        </p:txBody>
      </p:sp>
      <p:sp>
        <p:nvSpPr>
          <p:cNvPr id="7" name="TextBox 6"/>
          <p:cNvSpPr txBox="1"/>
          <p:nvPr/>
        </p:nvSpPr>
        <p:spPr>
          <a:xfrm>
            <a:off x="152400" y="1143000"/>
            <a:ext cx="4976812" cy="1200329"/>
          </a:xfrm>
          <a:prstGeom prst="rect">
            <a:avLst/>
          </a:prstGeom>
          <a:noFill/>
        </p:spPr>
        <p:txBody>
          <a:bodyPr wrap="square" rtlCol="0">
            <a:spAutoFit/>
          </a:bodyPr>
          <a:lstStyle/>
          <a:p>
            <a:pPr marL="342900" indent="-342900">
              <a:buFontTx/>
              <a:buChar char="-"/>
            </a:pPr>
            <a:r>
              <a:rPr lang="en-US" sz="2400" b="1" dirty="0" smtClean="0"/>
              <a:t>Pollinators? ~$29 billion!</a:t>
            </a:r>
          </a:p>
          <a:p>
            <a:pPr marL="342900" indent="-342900">
              <a:buFontTx/>
              <a:buChar char="-"/>
            </a:pPr>
            <a:r>
              <a:rPr lang="en-US" sz="2400" b="1" i="1" dirty="0" smtClean="0"/>
              <a:t>Read pesticide labels for new and pre-existing cautions.</a:t>
            </a:r>
          </a:p>
        </p:txBody>
      </p:sp>
      <p:pic>
        <p:nvPicPr>
          <p:cNvPr id="8" name="Picture 7"/>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5240215" y="1371600"/>
            <a:ext cx="3751385" cy="4876800"/>
          </a:xfrm>
          <a:prstGeom prst="rect">
            <a:avLst/>
          </a:prstGeom>
          <a:ln w="3175">
            <a:solidFill>
              <a:schemeClr val="tx1"/>
            </a:solidFill>
          </a:ln>
        </p:spPr>
      </p:pic>
      <p:pic>
        <p:nvPicPr>
          <p:cNvPr id="9" name="Picture 8"/>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381000" y="2387473"/>
            <a:ext cx="4572000" cy="4089527"/>
          </a:xfrm>
          <a:prstGeom prst="rect">
            <a:avLst/>
          </a:prstGeom>
        </p:spPr>
      </p:pic>
    </p:spTree>
    <p:extLst>
      <p:ext uri="{BB962C8B-B14F-4D97-AF65-F5344CB8AC3E}">
        <p14:creationId xmlns:p14="http://schemas.microsoft.com/office/powerpoint/2010/main" val="2829305095"/>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a:xfrm>
            <a:off x="6553200" y="7473057"/>
            <a:ext cx="2133600" cy="365125"/>
          </a:xfrm>
        </p:spPr>
        <p:txBody>
          <a:bodyPr/>
          <a:lstStyle/>
          <a:p>
            <a:fld id="{B6F15528-21DE-4FAA-801E-634DDDAF4B2B}" type="slidenum">
              <a:rPr lang="en-US" smtClean="0"/>
              <a:pPr/>
              <a:t>61</a:t>
            </a:fld>
            <a:endParaRPr lang="en-US" dirty="0"/>
          </a:p>
        </p:txBody>
      </p:sp>
      <p:sp>
        <p:nvSpPr>
          <p:cNvPr id="4" name="Title 3"/>
          <p:cNvSpPr>
            <a:spLocks noGrp="1"/>
          </p:cNvSpPr>
          <p:nvPr>
            <p:ph type="ctrTitle"/>
          </p:nvPr>
        </p:nvSpPr>
        <p:spPr>
          <a:xfrm>
            <a:off x="0" y="-76200"/>
            <a:ext cx="8077200" cy="1143000"/>
          </a:xfrm>
        </p:spPr>
        <p:txBody>
          <a:bodyPr/>
          <a:lstStyle/>
          <a:p>
            <a:r>
              <a:rPr lang="en-US" sz="3200" dirty="0" smtClean="0"/>
              <a:t>Progress towards IPM in all of our schools!</a:t>
            </a:r>
            <a:endParaRPr lang="en-US" sz="3200" dirty="0"/>
          </a:p>
        </p:txBody>
      </p:sp>
      <p:graphicFrame>
        <p:nvGraphicFramePr>
          <p:cNvPr id="6" name="Chart 5"/>
          <p:cNvGraphicFramePr/>
          <p:nvPr>
            <p:extLst>
              <p:ext uri="{D42A27DB-BD31-4B8C-83A1-F6EECF244321}">
                <p14:modId xmlns:p14="http://schemas.microsoft.com/office/powerpoint/2010/main" val="253297053"/>
              </p:ext>
            </p:extLst>
          </p:nvPr>
        </p:nvGraphicFramePr>
        <p:xfrm>
          <a:off x="-28575" y="903982"/>
          <a:ext cx="9096375" cy="5334000"/>
        </p:xfrm>
        <a:graphic>
          <a:graphicData uri="http://schemas.openxmlformats.org/drawingml/2006/chart">
            <c:chart xmlns:c="http://schemas.openxmlformats.org/drawingml/2006/chart" xmlns:r="http://schemas.openxmlformats.org/officeDocument/2006/relationships" r:id="rId2"/>
          </a:graphicData>
        </a:graphic>
      </p:graphicFrame>
      <p:sp>
        <p:nvSpPr>
          <p:cNvPr id="7" name="TextBox 6"/>
          <p:cNvSpPr txBox="1"/>
          <p:nvPr/>
        </p:nvSpPr>
        <p:spPr>
          <a:xfrm>
            <a:off x="2971800" y="3037583"/>
            <a:ext cx="400051" cy="2409825"/>
          </a:xfrm>
          <a:prstGeom prst="rect">
            <a:avLst/>
          </a:prstGeom>
          <a:noFill/>
          <a:ln w="9525" cmpd="sng">
            <a:noFill/>
          </a:ln>
          <a:effectLst/>
        </p:spPr>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defRPr/>
            </a:pPr>
            <a:r>
              <a:rPr lang="en-US" sz="1000" kern="0" dirty="0">
                <a:solidFill>
                  <a:sysClr val="windowText" lastClr="000000"/>
                </a:solidFill>
              </a:rPr>
              <a:t>AR</a:t>
            </a:r>
          </a:p>
          <a:p>
            <a:pPr>
              <a:defRPr/>
            </a:pPr>
            <a:r>
              <a:rPr lang="en-US" sz="1000" kern="0" dirty="0">
                <a:solidFill>
                  <a:sysClr val="windowText" lastClr="000000"/>
                </a:solidFill>
              </a:rPr>
              <a:t>HI</a:t>
            </a:r>
          </a:p>
          <a:p>
            <a:pPr>
              <a:defRPr/>
            </a:pPr>
            <a:r>
              <a:rPr lang="en-US" sz="1000" kern="0" dirty="0">
                <a:solidFill>
                  <a:sysClr val="windowText" lastClr="000000"/>
                </a:solidFill>
              </a:rPr>
              <a:t>LA</a:t>
            </a:r>
          </a:p>
          <a:p>
            <a:pPr>
              <a:defRPr/>
            </a:pPr>
            <a:r>
              <a:rPr lang="en-US" sz="1000" kern="0" dirty="0">
                <a:solidFill>
                  <a:sysClr val="windowText" lastClr="000000"/>
                </a:solidFill>
              </a:rPr>
              <a:t>MA</a:t>
            </a:r>
          </a:p>
          <a:p>
            <a:pPr>
              <a:defRPr/>
            </a:pPr>
            <a:r>
              <a:rPr lang="en-US" sz="1000" kern="0" dirty="0">
                <a:solidFill>
                  <a:sysClr val="windowText" lastClr="000000"/>
                </a:solidFill>
              </a:rPr>
              <a:t>MD</a:t>
            </a:r>
          </a:p>
          <a:p>
            <a:pPr>
              <a:defRPr/>
            </a:pPr>
            <a:r>
              <a:rPr lang="en-US" sz="1000" kern="0" dirty="0">
                <a:solidFill>
                  <a:sysClr val="windowText" lastClr="000000"/>
                </a:solidFill>
              </a:rPr>
              <a:t>MI</a:t>
            </a:r>
          </a:p>
          <a:p>
            <a:pPr>
              <a:defRPr/>
            </a:pPr>
            <a:r>
              <a:rPr lang="en-US" sz="1000" kern="0" dirty="0">
                <a:solidFill>
                  <a:sysClr val="windowText" lastClr="000000"/>
                </a:solidFill>
              </a:rPr>
              <a:t>MO</a:t>
            </a:r>
          </a:p>
          <a:p>
            <a:pPr>
              <a:defRPr/>
            </a:pPr>
            <a:r>
              <a:rPr lang="en-US" sz="1000" kern="0" dirty="0">
                <a:solidFill>
                  <a:sysClr val="windowText" lastClr="000000"/>
                </a:solidFill>
              </a:rPr>
              <a:t>OK</a:t>
            </a:r>
          </a:p>
          <a:p>
            <a:pPr>
              <a:defRPr/>
            </a:pPr>
            <a:r>
              <a:rPr lang="en-US" sz="1000" kern="0" dirty="0">
                <a:solidFill>
                  <a:sysClr val="windowText" lastClr="000000"/>
                </a:solidFill>
              </a:rPr>
              <a:t>RI</a:t>
            </a:r>
          </a:p>
          <a:p>
            <a:pPr>
              <a:defRPr/>
            </a:pPr>
            <a:r>
              <a:rPr lang="en-US" sz="1000" kern="0" dirty="0">
                <a:solidFill>
                  <a:sysClr val="windowText" lastClr="000000"/>
                </a:solidFill>
              </a:rPr>
              <a:t>SC</a:t>
            </a:r>
          </a:p>
          <a:p>
            <a:pPr>
              <a:defRPr/>
            </a:pPr>
            <a:r>
              <a:rPr lang="en-US" sz="1000" kern="0" dirty="0">
                <a:solidFill>
                  <a:sysClr val="windowText" lastClr="000000"/>
                </a:solidFill>
              </a:rPr>
              <a:t>SD</a:t>
            </a:r>
          </a:p>
          <a:p>
            <a:pPr>
              <a:defRPr/>
            </a:pPr>
            <a:r>
              <a:rPr lang="en-US" sz="1000" kern="0" dirty="0">
                <a:solidFill>
                  <a:sysClr val="windowText" lastClr="000000"/>
                </a:solidFill>
              </a:rPr>
              <a:t>VT</a:t>
            </a:r>
          </a:p>
          <a:p>
            <a:pPr>
              <a:defRPr/>
            </a:pPr>
            <a:r>
              <a:rPr lang="en-US" sz="1000" kern="0" dirty="0">
                <a:solidFill>
                  <a:sysClr val="windowText" lastClr="000000"/>
                </a:solidFill>
              </a:rPr>
              <a:t>WV</a:t>
            </a:r>
          </a:p>
          <a:p>
            <a:pPr>
              <a:defRPr/>
            </a:pPr>
            <a:r>
              <a:rPr lang="en-US" sz="1000" kern="0" dirty="0">
                <a:solidFill>
                  <a:sysClr val="windowText" lastClr="000000"/>
                </a:solidFill>
              </a:rPr>
              <a:t>WY</a:t>
            </a:r>
          </a:p>
        </p:txBody>
      </p:sp>
      <p:sp>
        <p:nvSpPr>
          <p:cNvPr id="8" name="TextBox 7"/>
          <p:cNvSpPr txBox="1"/>
          <p:nvPr/>
        </p:nvSpPr>
        <p:spPr>
          <a:xfrm>
            <a:off x="4572000" y="4637782"/>
            <a:ext cx="504825" cy="1085850"/>
          </a:xfrm>
          <a:prstGeom prst="rect">
            <a:avLst/>
          </a:prstGeom>
          <a:noFill/>
          <a:ln w="9525" cmpd="sng">
            <a:noFill/>
          </a:ln>
          <a:effectLst/>
        </p:spPr>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defRPr/>
            </a:pPr>
            <a:r>
              <a:rPr lang="en-US" sz="1000" kern="0" dirty="0">
                <a:solidFill>
                  <a:sysClr val="windowText" lastClr="000000"/>
                </a:solidFill>
              </a:rPr>
              <a:t>AL</a:t>
            </a:r>
          </a:p>
          <a:p>
            <a:pPr>
              <a:defRPr/>
            </a:pPr>
            <a:r>
              <a:rPr lang="en-US" sz="1000" kern="0" dirty="0">
                <a:solidFill>
                  <a:sysClr val="windowText" lastClr="000000"/>
                </a:solidFill>
              </a:rPr>
              <a:t>ID</a:t>
            </a:r>
          </a:p>
          <a:p>
            <a:pPr>
              <a:defRPr/>
            </a:pPr>
            <a:r>
              <a:rPr lang="en-US" sz="1000" kern="0" dirty="0">
                <a:solidFill>
                  <a:sysClr val="windowText" lastClr="000000"/>
                </a:solidFill>
              </a:rPr>
              <a:t>IN</a:t>
            </a:r>
          </a:p>
          <a:p>
            <a:pPr>
              <a:defRPr/>
            </a:pPr>
            <a:r>
              <a:rPr lang="en-US" sz="1000" kern="0" dirty="0">
                <a:solidFill>
                  <a:sysClr val="windowText" lastClr="000000"/>
                </a:solidFill>
              </a:rPr>
              <a:t>MS</a:t>
            </a:r>
          </a:p>
          <a:p>
            <a:pPr>
              <a:defRPr/>
            </a:pPr>
            <a:r>
              <a:rPr lang="en-US" sz="1000" kern="0" dirty="0">
                <a:solidFill>
                  <a:sysClr val="windowText" lastClr="000000"/>
                </a:solidFill>
              </a:rPr>
              <a:t>NV</a:t>
            </a:r>
          </a:p>
        </p:txBody>
      </p:sp>
      <p:sp>
        <p:nvSpPr>
          <p:cNvPr id="9" name="TextBox 8"/>
          <p:cNvSpPr txBox="1"/>
          <p:nvPr/>
        </p:nvSpPr>
        <p:spPr>
          <a:xfrm>
            <a:off x="6095999" y="5018783"/>
            <a:ext cx="494884" cy="638175"/>
          </a:xfrm>
          <a:prstGeom prst="rect">
            <a:avLst/>
          </a:prstGeom>
          <a:noFill/>
          <a:ln w="9525" cmpd="sng">
            <a:noFill/>
          </a:ln>
          <a:effectLst/>
        </p:spPr>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defRPr/>
            </a:pPr>
            <a:r>
              <a:rPr lang="en-US" sz="1000" kern="0" dirty="0">
                <a:solidFill>
                  <a:sysClr val="windowText" lastClr="000000"/>
                </a:solidFill>
              </a:rPr>
              <a:t>ND</a:t>
            </a:r>
          </a:p>
          <a:p>
            <a:pPr>
              <a:defRPr/>
            </a:pPr>
            <a:r>
              <a:rPr lang="en-US" sz="1000" kern="0" dirty="0">
                <a:solidFill>
                  <a:sysClr val="windowText" lastClr="000000"/>
                </a:solidFill>
              </a:rPr>
              <a:t>NM</a:t>
            </a:r>
          </a:p>
          <a:p>
            <a:pPr>
              <a:defRPr/>
            </a:pPr>
            <a:r>
              <a:rPr lang="en-US" sz="1000" kern="0" dirty="0">
                <a:solidFill>
                  <a:sysClr val="windowText" lastClr="000000"/>
                </a:solidFill>
              </a:rPr>
              <a:t>OR</a:t>
            </a:r>
          </a:p>
          <a:p>
            <a:pPr>
              <a:defRPr/>
            </a:pPr>
            <a:endParaRPr lang="en-US" sz="1000" kern="0" dirty="0">
              <a:solidFill>
                <a:sysClr val="windowText" lastClr="000000"/>
              </a:solidFill>
            </a:endParaRPr>
          </a:p>
        </p:txBody>
      </p:sp>
      <p:sp>
        <p:nvSpPr>
          <p:cNvPr id="10" name="TextBox 9"/>
          <p:cNvSpPr txBox="1"/>
          <p:nvPr/>
        </p:nvSpPr>
        <p:spPr>
          <a:xfrm>
            <a:off x="7618536" y="4216181"/>
            <a:ext cx="409575" cy="1400176"/>
          </a:xfrm>
          <a:prstGeom prst="rect">
            <a:avLst/>
          </a:prstGeom>
          <a:noFill/>
          <a:ln w="9525" cmpd="sng">
            <a:noFill/>
          </a:ln>
          <a:effectLst/>
        </p:spPr>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defRPr/>
            </a:pPr>
            <a:r>
              <a:rPr lang="en-US" sz="1000" kern="0" dirty="0">
                <a:solidFill>
                  <a:sysClr val="windowText" lastClr="000000"/>
                </a:solidFill>
              </a:rPr>
              <a:t>AK</a:t>
            </a:r>
          </a:p>
          <a:p>
            <a:pPr>
              <a:defRPr/>
            </a:pPr>
            <a:r>
              <a:rPr lang="en-US" sz="1000" kern="0" dirty="0">
                <a:solidFill>
                  <a:sysClr val="windowText" lastClr="000000"/>
                </a:solidFill>
              </a:rPr>
              <a:t>DC</a:t>
            </a:r>
          </a:p>
          <a:p>
            <a:pPr>
              <a:defRPr/>
            </a:pPr>
            <a:r>
              <a:rPr lang="en-US" sz="1000" kern="0" dirty="0">
                <a:solidFill>
                  <a:sysClr val="windowText" lastClr="000000"/>
                </a:solidFill>
              </a:rPr>
              <a:t>DE</a:t>
            </a:r>
          </a:p>
          <a:p>
            <a:pPr>
              <a:defRPr/>
            </a:pPr>
            <a:r>
              <a:rPr lang="en-US" sz="1000" kern="0" dirty="0">
                <a:solidFill>
                  <a:sysClr val="windowText" lastClr="000000"/>
                </a:solidFill>
              </a:rPr>
              <a:t>GA</a:t>
            </a:r>
          </a:p>
          <a:p>
            <a:pPr>
              <a:defRPr/>
            </a:pPr>
            <a:r>
              <a:rPr lang="en-US" sz="1000" kern="0" dirty="0">
                <a:solidFill>
                  <a:sysClr val="windowText" lastClr="000000"/>
                </a:solidFill>
              </a:rPr>
              <a:t>KS</a:t>
            </a:r>
          </a:p>
          <a:p>
            <a:pPr>
              <a:defRPr/>
            </a:pPr>
            <a:r>
              <a:rPr lang="en-US" sz="1000" kern="0" dirty="0">
                <a:solidFill>
                  <a:sysClr val="windowText" lastClr="000000"/>
                </a:solidFill>
              </a:rPr>
              <a:t>KY</a:t>
            </a:r>
          </a:p>
          <a:p>
            <a:pPr>
              <a:defRPr/>
            </a:pPr>
            <a:r>
              <a:rPr lang="en-US" sz="1000" kern="0" dirty="0">
                <a:solidFill>
                  <a:sysClr val="windowText" lastClr="000000"/>
                </a:solidFill>
              </a:rPr>
              <a:t>VA</a:t>
            </a:r>
          </a:p>
          <a:p>
            <a:pPr>
              <a:defRPr/>
            </a:pPr>
            <a:r>
              <a:rPr lang="en-US" sz="1000" kern="0" dirty="0">
                <a:solidFill>
                  <a:sysClr val="windowText" lastClr="000000"/>
                </a:solidFill>
              </a:rPr>
              <a:t>WI</a:t>
            </a:r>
          </a:p>
          <a:p>
            <a:pPr>
              <a:defRPr/>
            </a:pPr>
            <a:endParaRPr lang="en-US" sz="1000" kern="0" dirty="0">
              <a:solidFill>
                <a:sysClr val="windowText" lastClr="000000"/>
              </a:solidFill>
            </a:endParaRPr>
          </a:p>
        </p:txBody>
      </p:sp>
      <p:sp>
        <p:nvSpPr>
          <p:cNvPr id="11" name="TextBox 10"/>
          <p:cNvSpPr txBox="1"/>
          <p:nvPr/>
        </p:nvSpPr>
        <p:spPr>
          <a:xfrm>
            <a:off x="914399" y="4637783"/>
            <a:ext cx="457200" cy="1015663"/>
          </a:xfrm>
          <a:prstGeom prst="rect">
            <a:avLst/>
          </a:prstGeom>
          <a:noFill/>
        </p:spPr>
        <p:txBody>
          <a:bodyPr wrap="square" rtlCol="0">
            <a:spAutoFit/>
          </a:bodyPr>
          <a:lstStyle/>
          <a:p>
            <a:r>
              <a:rPr lang="en-US" sz="1000" dirty="0">
                <a:solidFill>
                  <a:srgbClr val="000000"/>
                </a:solidFill>
              </a:rPr>
              <a:t>AZ</a:t>
            </a:r>
          </a:p>
          <a:p>
            <a:r>
              <a:rPr lang="en-US" sz="1000" dirty="0">
                <a:solidFill>
                  <a:srgbClr val="000000"/>
                </a:solidFill>
              </a:rPr>
              <a:t>IA</a:t>
            </a:r>
          </a:p>
          <a:p>
            <a:r>
              <a:rPr lang="en-US" sz="1000" dirty="0">
                <a:solidFill>
                  <a:srgbClr val="000000"/>
                </a:solidFill>
              </a:rPr>
              <a:t>MA</a:t>
            </a:r>
          </a:p>
          <a:p>
            <a:r>
              <a:rPr lang="en-US" sz="1000" dirty="0">
                <a:solidFill>
                  <a:srgbClr val="000000"/>
                </a:solidFill>
              </a:rPr>
              <a:t>PA</a:t>
            </a:r>
          </a:p>
          <a:p>
            <a:r>
              <a:rPr lang="en-US" sz="1000" dirty="0">
                <a:solidFill>
                  <a:srgbClr val="000000"/>
                </a:solidFill>
              </a:rPr>
              <a:t>WA</a:t>
            </a:r>
          </a:p>
          <a:p>
            <a:endParaRPr lang="en-US" sz="1000" dirty="0">
              <a:solidFill>
                <a:srgbClr val="000000"/>
              </a:solidFill>
            </a:endParaRPr>
          </a:p>
        </p:txBody>
      </p:sp>
      <p:sp>
        <p:nvSpPr>
          <p:cNvPr id="12" name="TextBox 11"/>
          <p:cNvSpPr txBox="1"/>
          <p:nvPr/>
        </p:nvSpPr>
        <p:spPr>
          <a:xfrm>
            <a:off x="2478489" y="4180582"/>
            <a:ext cx="381000" cy="1676400"/>
          </a:xfrm>
          <a:prstGeom prst="rect">
            <a:avLst/>
          </a:prstGeom>
          <a:noFill/>
        </p:spPr>
        <p:txBody>
          <a:bodyPr wrap="square" rtlCol="0">
            <a:spAutoFit/>
          </a:bodyPr>
          <a:lstStyle/>
          <a:p>
            <a:r>
              <a:rPr lang="en-US" sz="1000" dirty="0">
                <a:solidFill>
                  <a:srgbClr val="000000"/>
                </a:solidFill>
              </a:rPr>
              <a:t>CT</a:t>
            </a:r>
          </a:p>
          <a:p>
            <a:r>
              <a:rPr lang="en-US" sz="1000" dirty="0">
                <a:solidFill>
                  <a:srgbClr val="000000"/>
                </a:solidFill>
              </a:rPr>
              <a:t>NE</a:t>
            </a:r>
          </a:p>
          <a:p>
            <a:r>
              <a:rPr lang="en-US" sz="1000" dirty="0">
                <a:solidFill>
                  <a:srgbClr val="000000"/>
                </a:solidFill>
              </a:rPr>
              <a:t>OR</a:t>
            </a:r>
          </a:p>
          <a:p>
            <a:r>
              <a:rPr lang="en-US" sz="1000" dirty="0">
                <a:solidFill>
                  <a:srgbClr val="000000"/>
                </a:solidFill>
              </a:rPr>
              <a:t>MD</a:t>
            </a:r>
          </a:p>
          <a:p>
            <a:r>
              <a:rPr lang="en-US" sz="1000" dirty="0">
                <a:solidFill>
                  <a:srgbClr val="000000"/>
                </a:solidFill>
              </a:rPr>
              <a:t>ME</a:t>
            </a:r>
          </a:p>
          <a:p>
            <a:r>
              <a:rPr lang="en-US" sz="1000" dirty="0">
                <a:solidFill>
                  <a:srgbClr val="000000"/>
                </a:solidFill>
              </a:rPr>
              <a:t>NJ</a:t>
            </a:r>
          </a:p>
          <a:p>
            <a:r>
              <a:rPr lang="en-US" sz="1000" dirty="0">
                <a:solidFill>
                  <a:srgbClr val="000000"/>
                </a:solidFill>
              </a:rPr>
              <a:t>VY</a:t>
            </a:r>
          </a:p>
          <a:p>
            <a:r>
              <a:rPr lang="en-US" sz="1000" dirty="0">
                <a:solidFill>
                  <a:srgbClr val="000000"/>
                </a:solidFill>
              </a:rPr>
              <a:t>WV</a:t>
            </a:r>
          </a:p>
          <a:p>
            <a:endParaRPr lang="en-US" sz="1000" dirty="0">
              <a:solidFill>
                <a:srgbClr val="000000"/>
              </a:solidFill>
            </a:endParaRPr>
          </a:p>
          <a:p>
            <a:endParaRPr lang="en-US" sz="1000" dirty="0">
              <a:solidFill>
                <a:srgbClr val="000000"/>
              </a:solidFill>
            </a:endParaRPr>
          </a:p>
        </p:txBody>
      </p:sp>
      <p:sp>
        <p:nvSpPr>
          <p:cNvPr id="13" name="TextBox 12"/>
          <p:cNvSpPr txBox="1"/>
          <p:nvPr/>
        </p:nvSpPr>
        <p:spPr>
          <a:xfrm>
            <a:off x="4004480" y="4485383"/>
            <a:ext cx="453220" cy="1015663"/>
          </a:xfrm>
          <a:prstGeom prst="rect">
            <a:avLst/>
          </a:prstGeom>
          <a:noFill/>
        </p:spPr>
        <p:txBody>
          <a:bodyPr wrap="square" rtlCol="0">
            <a:spAutoFit/>
          </a:bodyPr>
          <a:lstStyle/>
          <a:p>
            <a:r>
              <a:rPr lang="en-US" sz="1000" dirty="0">
                <a:solidFill>
                  <a:srgbClr val="000000"/>
                </a:solidFill>
              </a:rPr>
              <a:t>AR</a:t>
            </a:r>
          </a:p>
          <a:p>
            <a:r>
              <a:rPr lang="en-US" sz="1000" dirty="0">
                <a:solidFill>
                  <a:srgbClr val="000000"/>
                </a:solidFill>
              </a:rPr>
              <a:t>IN</a:t>
            </a:r>
          </a:p>
          <a:p>
            <a:r>
              <a:rPr lang="en-US" sz="1000" dirty="0">
                <a:solidFill>
                  <a:srgbClr val="000000"/>
                </a:solidFill>
              </a:rPr>
              <a:t>MO</a:t>
            </a:r>
          </a:p>
          <a:p>
            <a:r>
              <a:rPr lang="en-US" sz="1000" dirty="0">
                <a:solidFill>
                  <a:srgbClr val="000000"/>
                </a:solidFill>
              </a:rPr>
              <a:t>NH</a:t>
            </a:r>
          </a:p>
          <a:p>
            <a:r>
              <a:rPr lang="en-US" sz="1000" dirty="0">
                <a:solidFill>
                  <a:srgbClr val="000000"/>
                </a:solidFill>
              </a:rPr>
              <a:t>NM</a:t>
            </a:r>
          </a:p>
          <a:p>
            <a:r>
              <a:rPr lang="en-US" sz="1000" dirty="0">
                <a:solidFill>
                  <a:srgbClr val="000000"/>
                </a:solidFill>
              </a:rPr>
              <a:t>NV</a:t>
            </a:r>
          </a:p>
        </p:txBody>
      </p:sp>
      <p:sp>
        <p:nvSpPr>
          <p:cNvPr id="14" name="TextBox 13"/>
          <p:cNvSpPr txBox="1"/>
          <p:nvPr/>
        </p:nvSpPr>
        <p:spPr>
          <a:xfrm>
            <a:off x="5562599" y="5323583"/>
            <a:ext cx="381000" cy="246221"/>
          </a:xfrm>
          <a:prstGeom prst="rect">
            <a:avLst/>
          </a:prstGeom>
          <a:noFill/>
        </p:spPr>
        <p:txBody>
          <a:bodyPr wrap="square" rtlCol="0">
            <a:spAutoFit/>
          </a:bodyPr>
          <a:lstStyle/>
          <a:p>
            <a:r>
              <a:rPr lang="en-US" sz="1000" dirty="0">
                <a:solidFill>
                  <a:srgbClr val="000000"/>
                </a:solidFill>
              </a:rPr>
              <a:t>RI</a:t>
            </a:r>
          </a:p>
        </p:txBody>
      </p:sp>
      <p:sp>
        <p:nvSpPr>
          <p:cNvPr id="15" name="TextBox 14"/>
          <p:cNvSpPr txBox="1"/>
          <p:nvPr/>
        </p:nvSpPr>
        <p:spPr>
          <a:xfrm>
            <a:off x="7135688" y="2679011"/>
            <a:ext cx="381000" cy="2862322"/>
          </a:xfrm>
          <a:prstGeom prst="rect">
            <a:avLst/>
          </a:prstGeom>
          <a:noFill/>
        </p:spPr>
        <p:txBody>
          <a:bodyPr wrap="square" rtlCol="0">
            <a:spAutoFit/>
          </a:bodyPr>
          <a:lstStyle/>
          <a:p>
            <a:r>
              <a:rPr lang="en-US" sz="1000" dirty="0">
                <a:solidFill>
                  <a:srgbClr val="000000"/>
                </a:solidFill>
              </a:rPr>
              <a:t>AL</a:t>
            </a:r>
          </a:p>
          <a:p>
            <a:r>
              <a:rPr lang="en-US" sz="1000" dirty="0">
                <a:solidFill>
                  <a:srgbClr val="000000"/>
                </a:solidFill>
              </a:rPr>
              <a:t>CA</a:t>
            </a:r>
          </a:p>
          <a:p>
            <a:r>
              <a:rPr lang="en-US" sz="1000" dirty="0">
                <a:solidFill>
                  <a:srgbClr val="000000"/>
                </a:solidFill>
              </a:rPr>
              <a:t>FL</a:t>
            </a:r>
          </a:p>
          <a:p>
            <a:r>
              <a:rPr lang="en-US" sz="1000" dirty="0">
                <a:solidFill>
                  <a:srgbClr val="000000"/>
                </a:solidFill>
              </a:rPr>
              <a:t>GA</a:t>
            </a:r>
          </a:p>
          <a:p>
            <a:r>
              <a:rPr lang="en-US" sz="1000" dirty="0">
                <a:solidFill>
                  <a:srgbClr val="000000"/>
                </a:solidFill>
              </a:rPr>
              <a:t>KS</a:t>
            </a:r>
          </a:p>
          <a:p>
            <a:r>
              <a:rPr lang="en-US" sz="1000" dirty="0">
                <a:solidFill>
                  <a:srgbClr val="000000"/>
                </a:solidFill>
              </a:rPr>
              <a:t>LA</a:t>
            </a:r>
          </a:p>
          <a:p>
            <a:r>
              <a:rPr lang="en-US" sz="1000" dirty="0">
                <a:solidFill>
                  <a:srgbClr val="000000"/>
                </a:solidFill>
              </a:rPr>
              <a:t>NC</a:t>
            </a:r>
          </a:p>
          <a:p>
            <a:r>
              <a:rPr lang="en-US" sz="1000" dirty="0">
                <a:solidFill>
                  <a:srgbClr val="000000"/>
                </a:solidFill>
              </a:rPr>
              <a:t>NY</a:t>
            </a:r>
          </a:p>
          <a:p>
            <a:r>
              <a:rPr lang="en-US" sz="1000" dirty="0">
                <a:solidFill>
                  <a:srgbClr val="000000"/>
                </a:solidFill>
              </a:rPr>
              <a:t>MN</a:t>
            </a:r>
          </a:p>
          <a:p>
            <a:r>
              <a:rPr lang="en-US" sz="1000" dirty="0">
                <a:solidFill>
                  <a:srgbClr val="000000"/>
                </a:solidFill>
              </a:rPr>
              <a:t>ND</a:t>
            </a:r>
          </a:p>
          <a:p>
            <a:r>
              <a:rPr lang="en-US" sz="1000" dirty="0">
                <a:solidFill>
                  <a:srgbClr val="000000"/>
                </a:solidFill>
              </a:rPr>
              <a:t>OH</a:t>
            </a:r>
          </a:p>
          <a:p>
            <a:r>
              <a:rPr lang="en-US" sz="1000" dirty="0">
                <a:solidFill>
                  <a:srgbClr val="000000"/>
                </a:solidFill>
              </a:rPr>
              <a:t>OK</a:t>
            </a:r>
          </a:p>
          <a:p>
            <a:r>
              <a:rPr lang="en-US" sz="1000" dirty="0">
                <a:solidFill>
                  <a:srgbClr val="000000"/>
                </a:solidFill>
              </a:rPr>
              <a:t>SC</a:t>
            </a:r>
          </a:p>
          <a:p>
            <a:r>
              <a:rPr lang="en-US" sz="1000" dirty="0">
                <a:solidFill>
                  <a:srgbClr val="000000"/>
                </a:solidFill>
              </a:rPr>
              <a:t>SD</a:t>
            </a:r>
          </a:p>
          <a:p>
            <a:r>
              <a:rPr lang="en-US" sz="1000" dirty="0">
                <a:solidFill>
                  <a:srgbClr val="000000"/>
                </a:solidFill>
              </a:rPr>
              <a:t>IN</a:t>
            </a:r>
          </a:p>
          <a:p>
            <a:r>
              <a:rPr lang="en-US" sz="1000" dirty="0">
                <a:solidFill>
                  <a:srgbClr val="000000"/>
                </a:solidFill>
              </a:rPr>
              <a:t>TX</a:t>
            </a:r>
          </a:p>
          <a:p>
            <a:r>
              <a:rPr lang="en-US" sz="1000" dirty="0">
                <a:solidFill>
                  <a:srgbClr val="000000"/>
                </a:solidFill>
              </a:rPr>
              <a:t>WI</a:t>
            </a:r>
          </a:p>
          <a:p>
            <a:endParaRPr lang="en-US" sz="1000" dirty="0">
              <a:solidFill>
                <a:srgbClr val="000000"/>
              </a:solidFill>
            </a:endParaRPr>
          </a:p>
        </p:txBody>
      </p:sp>
      <p:sp>
        <p:nvSpPr>
          <p:cNvPr id="16" name="TextBox 15"/>
          <p:cNvSpPr txBox="1"/>
          <p:nvPr/>
        </p:nvSpPr>
        <p:spPr>
          <a:xfrm>
            <a:off x="4297973" y="4331495"/>
            <a:ext cx="381000" cy="1169551"/>
          </a:xfrm>
          <a:prstGeom prst="rect">
            <a:avLst/>
          </a:prstGeom>
          <a:noFill/>
        </p:spPr>
        <p:txBody>
          <a:bodyPr wrap="square" rtlCol="0">
            <a:spAutoFit/>
          </a:bodyPr>
          <a:lstStyle/>
          <a:p>
            <a:r>
              <a:rPr lang="en-US" sz="1000" dirty="0">
                <a:solidFill>
                  <a:srgbClr val="000000"/>
                </a:solidFill>
              </a:rPr>
              <a:t>AL</a:t>
            </a:r>
          </a:p>
          <a:p>
            <a:r>
              <a:rPr lang="en-US" sz="1000" dirty="0">
                <a:solidFill>
                  <a:srgbClr val="000000"/>
                </a:solidFill>
              </a:rPr>
              <a:t>AR</a:t>
            </a:r>
          </a:p>
          <a:p>
            <a:r>
              <a:rPr lang="en-US" sz="1000" dirty="0">
                <a:solidFill>
                  <a:srgbClr val="000000"/>
                </a:solidFill>
              </a:rPr>
              <a:t>HI</a:t>
            </a:r>
          </a:p>
          <a:p>
            <a:r>
              <a:rPr lang="en-US" sz="1000" dirty="0">
                <a:solidFill>
                  <a:srgbClr val="000000"/>
                </a:solidFill>
              </a:rPr>
              <a:t>IL</a:t>
            </a:r>
          </a:p>
          <a:p>
            <a:r>
              <a:rPr lang="en-US" sz="1000" dirty="0">
                <a:solidFill>
                  <a:srgbClr val="000000"/>
                </a:solidFill>
              </a:rPr>
              <a:t>IN</a:t>
            </a:r>
          </a:p>
          <a:p>
            <a:r>
              <a:rPr lang="en-US" sz="1000" dirty="0">
                <a:solidFill>
                  <a:srgbClr val="000000"/>
                </a:solidFill>
              </a:rPr>
              <a:t>MI</a:t>
            </a:r>
          </a:p>
          <a:p>
            <a:r>
              <a:rPr lang="en-US" sz="1000" dirty="0">
                <a:solidFill>
                  <a:srgbClr val="000000"/>
                </a:solidFill>
              </a:rPr>
              <a:t>NV</a:t>
            </a:r>
          </a:p>
        </p:txBody>
      </p:sp>
      <p:sp>
        <p:nvSpPr>
          <p:cNvPr id="17" name="TextBox 7"/>
          <p:cNvSpPr txBox="1"/>
          <p:nvPr/>
        </p:nvSpPr>
        <p:spPr>
          <a:xfrm>
            <a:off x="5830347" y="4637782"/>
            <a:ext cx="504825" cy="1085850"/>
          </a:xfrm>
          <a:prstGeom prst="rect">
            <a:avLst/>
          </a:prstGeom>
          <a:noFill/>
          <a:ln w="9525" cmpd="sng">
            <a:noFill/>
          </a:ln>
          <a:effectLst/>
        </p:spPr>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defRPr/>
            </a:pPr>
            <a:r>
              <a:rPr lang="en-US" sz="1000" kern="0" dirty="0">
                <a:solidFill>
                  <a:sysClr val="windowText" lastClr="000000"/>
                </a:solidFill>
              </a:rPr>
              <a:t>DE</a:t>
            </a:r>
          </a:p>
          <a:p>
            <a:pPr>
              <a:defRPr/>
            </a:pPr>
            <a:r>
              <a:rPr lang="en-US" sz="1000" kern="0" dirty="0">
                <a:solidFill>
                  <a:sysClr val="windowText" lastClr="000000"/>
                </a:solidFill>
              </a:rPr>
              <a:t>ID</a:t>
            </a:r>
          </a:p>
          <a:p>
            <a:pPr>
              <a:defRPr/>
            </a:pPr>
            <a:r>
              <a:rPr lang="en-US" sz="1000" kern="0" dirty="0">
                <a:solidFill>
                  <a:sysClr val="windowText" lastClr="000000"/>
                </a:solidFill>
              </a:rPr>
              <a:t>MO</a:t>
            </a:r>
          </a:p>
          <a:p>
            <a:pPr>
              <a:defRPr/>
            </a:pPr>
            <a:r>
              <a:rPr lang="en-US" sz="1000" kern="0" dirty="0">
                <a:solidFill>
                  <a:sysClr val="windowText" lastClr="000000"/>
                </a:solidFill>
              </a:rPr>
              <a:t>NH</a:t>
            </a:r>
          </a:p>
          <a:p>
            <a:pPr>
              <a:defRPr/>
            </a:pPr>
            <a:r>
              <a:rPr lang="en-US" sz="1000" kern="0" dirty="0">
                <a:solidFill>
                  <a:sysClr val="windowText" lastClr="000000"/>
                </a:solidFill>
              </a:rPr>
              <a:t>OK</a:t>
            </a:r>
          </a:p>
        </p:txBody>
      </p:sp>
      <p:sp>
        <p:nvSpPr>
          <p:cNvPr id="18" name="TextBox 8"/>
          <p:cNvSpPr txBox="1"/>
          <p:nvPr/>
        </p:nvSpPr>
        <p:spPr>
          <a:xfrm>
            <a:off x="7391399" y="4485382"/>
            <a:ext cx="381000" cy="990600"/>
          </a:xfrm>
          <a:prstGeom prst="rect">
            <a:avLst/>
          </a:prstGeom>
          <a:noFill/>
          <a:ln w="9525" cmpd="sng">
            <a:noFill/>
          </a:ln>
          <a:effectLst/>
        </p:spPr>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defRPr/>
            </a:pPr>
            <a:r>
              <a:rPr lang="en-US" sz="1000" kern="0" dirty="0">
                <a:solidFill>
                  <a:sysClr val="windowText" lastClr="000000"/>
                </a:solidFill>
              </a:rPr>
              <a:t>AK</a:t>
            </a:r>
          </a:p>
          <a:p>
            <a:pPr>
              <a:defRPr/>
            </a:pPr>
            <a:r>
              <a:rPr lang="en-US" sz="1000" kern="0" dirty="0">
                <a:solidFill>
                  <a:sysClr val="windowText" lastClr="000000"/>
                </a:solidFill>
              </a:rPr>
              <a:t>GA</a:t>
            </a:r>
          </a:p>
          <a:p>
            <a:pPr>
              <a:defRPr/>
            </a:pPr>
            <a:r>
              <a:rPr lang="en-US" sz="1000" kern="0" dirty="0">
                <a:solidFill>
                  <a:sysClr val="windowText" lastClr="000000"/>
                </a:solidFill>
              </a:rPr>
              <a:t>KS</a:t>
            </a:r>
          </a:p>
          <a:p>
            <a:pPr>
              <a:defRPr/>
            </a:pPr>
            <a:r>
              <a:rPr lang="en-US" sz="1000" kern="0" dirty="0">
                <a:solidFill>
                  <a:sysClr val="windowText" lastClr="000000"/>
                </a:solidFill>
              </a:rPr>
              <a:t>MN</a:t>
            </a:r>
          </a:p>
          <a:p>
            <a:pPr>
              <a:defRPr/>
            </a:pPr>
            <a:r>
              <a:rPr lang="en-US" sz="1000" kern="0" dirty="0">
                <a:solidFill>
                  <a:sysClr val="windowText" lastClr="000000"/>
                </a:solidFill>
              </a:rPr>
              <a:t>MS</a:t>
            </a:r>
          </a:p>
          <a:p>
            <a:pPr>
              <a:defRPr/>
            </a:pPr>
            <a:r>
              <a:rPr lang="en-US" sz="1000" kern="0" dirty="0">
                <a:solidFill>
                  <a:sysClr val="windowText" lastClr="000000"/>
                </a:solidFill>
              </a:rPr>
              <a:t>WI</a:t>
            </a:r>
          </a:p>
          <a:p>
            <a:pPr>
              <a:defRPr/>
            </a:pPr>
            <a:endParaRPr lang="en-US" sz="1000" kern="0" dirty="0">
              <a:solidFill>
                <a:sysClr val="windowText" lastClr="000000"/>
              </a:solidFill>
            </a:endParaRPr>
          </a:p>
        </p:txBody>
      </p:sp>
    </p:spTree>
    <p:extLst>
      <p:ext uri="{BB962C8B-B14F-4D97-AF65-F5344CB8AC3E}">
        <p14:creationId xmlns:p14="http://schemas.microsoft.com/office/powerpoint/2010/main" val="166739129"/>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Straight Connector 9"/>
          <p:cNvCxnSpPr/>
          <p:nvPr/>
        </p:nvCxnSpPr>
        <p:spPr>
          <a:xfrm>
            <a:off x="0" y="914400"/>
            <a:ext cx="8001000" cy="0"/>
          </a:xfrm>
          <a:prstGeom prst="line">
            <a:avLst/>
          </a:prstGeom>
          <a:ln w="57150">
            <a:solidFill>
              <a:srgbClr val="196333"/>
            </a:soli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11" name="Rectangle 1"/>
          <p:cNvSpPr>
            <a:spLocks noChangeArrowheads="1"/>
          </p:cNvSpPr>
          <p:nvPr/>
        </p:nvSpPr>
        <p:spPr bwMode="auto">
          <a:xfrm>
            <a:off x="0" y="6581001"/>
            <a:ext cx="9144000" cy="276999"/>
          </a:xfrm>
          <a:prstGeom prst="rect">
            <a:avLst/>
          </a:prstGeom>
          <a:solidFill>
            <a:srgbClr val="265636"/>
          </a:solid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lvl="0" fontAlgn="base">
              <a:spcBef>
                <a:spcPct val="0"/>
              </a:spcBef>
              <a:spcAft>
                <a:spcPct val="0"/>
              </a:spcAft>
            </a:pPr>
            <a:r>
              <a:rPr lang="en-US" sz="1200" i="1" dirty="0" smtClean="0">
                <a:solidFill>
                  <a:schemeClr val="bg1"/>
                </a:solidFill>
                <a:latin typeface="Times New Roman" pitchFamily="18" charset="0"/>
                <a:cs typeface="Times New Roman" pitchFamily="18" charset="0"/>
              </a:rPr>
              <a:t>Harnessing Marketplace Power to Improve Health, Environment and Economics</a:t>
            </a:r>
            <a:endParaRPr kumimoji="0" lang="en-US" sz="1200" i="1" u="none" strike="noStrike" cap="none" normalizeH="0" baseline="0" dirty="0" smtClean="0">
              <a:ln>
                <a:noFill/>
              </a:ln>
              <a:solidFill>
                <a:schemeClr val="bg1"/>
              </a:solidFill>
              <a:effectLst/>
              <a:latin typeface="Times New Roman" pitchFamily="18" charset="0"/>
              <a:cs typeface="Times New Roman" pitchFamily="18" charset="0"/>
            </a:endParaRPr>
          </a:p>
        </p:txBody>
      </p:sp>
      <p:sp>
        <p:nvSpPr>
          <p:cNvPr id="14" name="Rectangle 3"/>
          <p:cNvSpPr txBox="1">
            <a:spLocks noChangeArrowheads="1"/>
          </p:cNvSpPr>
          <p:nvPr/>
        </p:nvSpPr>
        <p:spPr>
          <a:xfrm>
            <a:off x="76200" y="1219200"/>
            <a:ext cx="8763000" cy="5410200"/>
          </a:xfrm>
          <a:prstGeom prst="rect">
            <a:avLst/>
          </a:prstGeom>
        </p:spPr>
        <p:txBody>
          <a:bodyPr vert="horz" lIns="91440" tIns="45720" rIns="91440" bIns="45720" rtlCol="0">
            <a:normAutofit/>
          </a:bodyPr>
          <a:lstStyle/>
          <a:p>
            <a:pPr marL="0" marR="0" lvl="0" indent="0" algn="l" defTabSz="914400" rtl="0" eaLnBrk="1" fontAlgn="auto" latinLnBrk="0" hangingPunct="1">
              <a:lnSpc>
                <a:spcPct val="100000"/>
              </a:lnSpc>
              <a:spcBef>
                <a:spcPct val="20000"/>
              </a:spcBef>
              <a:spcAft>
                <a:spcPts val="0"/>
              </a:spcAft>
              <a:buClrTx/>
              <a:buSzTx/>
              <a:buFontTx/>
              <a:buNone/>
              <a:tabLst/>
              <a:defRPr/>
            </a:pPr>
            <a:endParaRPr kumimoji="0" lang="en-US" sz="1800" b="0" i="0" u="none" strike="noStrike" kern="1200" cap="none" spc="0" normalizeH="0" baseline="0" noProof="0" dirty="0" smtClean="0">
              <a:ln>
                <a:noFill/>
              </a:ln>
              <a:solidFill>
                <a:schemeClr val="tx1"/>
              </a:solidFill>
              <a:effectLst/>
              <a:uLnTx/>
              <a:uFillTx/>
              <a:latin typeface="+mn-lt"/>
              <a:ea typeface="+mn-ea"/>
              <a:cs typeface="+mn-cs"/>
            </a:endParaRPr>
          </a:p>
        </p:txBody>
      </p:sp>
      <p:sp>
        <p:nvSpPr>
          <p:cNvPr id="26" name="Title 1"/>
          <p:cNvSpPr>
            <a:spLocks noGrp="1"/>
          </p:cNvSpPr>
          <p:nvPr>
            <p:ph type="title"/>
          </p:nvPr>
        </p:nvSpPr>
        <p:spPr>
          <a:xfrm>
            <a:off x="-12700" y="-76199"/>
            <a:ext cx="7944587" cy="1143000"/>
          </a:xfrm>
        </p:spPr>
        <p:txBody>
          <a:bodyPr>
            <a:normAutofit/>
          </a:bodyPr>
          <a:lstStyle/>
          <a:p>
            <a:r>
              <a:rPr lang="en-US" dirty="0" smtClean="0"/>
              <a:t>Closing thoughts…</a:t>
            </a:r>
            <a:endParaRPr lang="en-US" dirty="0"/>
          </a:p>
        </p:txBody>
      </p:sp>
      <p:sp>
        <p:nvSpPr>
          <p:cNvPr id="6" name="TextBox 5"/>
          <p:cNvSpPr txBox="1"/>
          <p:nvPr/>
        </p:nvSpPr>
        <p:spPr>
          <a:xfrm>
            <a:off x="-381000" y="1143000"/>
            <a:ext cx="9220200" cy="2800767"/>
          </a:xfrm>
          <a:prstGeom prst="rect">
            <a:avLst/>
          </a:prstGeom>
          <a:noFill/>
        </p:spPr>
        <p:txBody>
          <a:bodyPr wrap="square" rtlCol="0">
            <a:spAutoFit/>
          </a:bodyPr>
          <a:lstStyle/>
          <a:p>
            <a:pPr algn="ctr"/>
            <a:r>
              <a:rPr lang="en-US" sz="3200" b="1" dirty="0" smtClean="0"/>
              <a:t>Think Big!  </a:t>
            </a:r>
          </a:p>
          <a:p>
            <a:pPr algn="ctr"/>
            <a:r>
              <a:rPr lang="en-US" sz="3200" b="1" dirty="0" smtClean="0"/>
              <a:t>As in BHAG: Big Hairy Audacious Goals</a:t>
            </a:r>
            <a:endParaRPr lang="en-US" sz="2800" b="1" dirty="0" smtClean="0"/>
          </a:p>
          <a:p>
            <a:endParaRPr lang="en-US" sz="2800" b="1" dirty="0" smtClean="0"/>
          </a:p>
          <a:p>
            <a:pPr algn="ctr"/>
            <a:r>
              <a:rPr lang="en-US" sz="3200" b="1" dirty="0" smtClean="0"/>
              <a:t>“Remember, they won’t be </a:t>
            </a:r>
          </a:p>
          <a:p>
            <a:pPr algn="ctr"/>
            <a:r>
              <a:rPr lang="en-US" sz="3200" b="1" dirty="0" smtClean="0"/>
              <a:t>reading your resume at your funeral.”</a:t>
            </a:r>
            <a:endParaRPr lang="en-US" sz="2800" b="1" dirty="0" smtClean="0"/>
          </a:p>
          <a:p>
            <a:pPr marL="342900" indent="-342900" algn="r">
              <a:buFontTx/>
              <a:buChar char="-"/>
            </a:pPr>
            <a:r>
              <a:rPr lang="en-US" sz="2000" b="1" dirty="0" smtClean="0"/>
              <a:t>Rich </a:t>
            </a:r>
            <a:r>
              <a:rPr lang="en-US" sz="2000" b="1" dirty="0" err="1" smtClean="0"/>
              <a:t>Kozlovich</a:t>
            </a:r>
            <a:r>
              <a:rPr lang="en-US" sz="2000" b="1" dirty="0" smtClean="0"/>
              <a:t>, Pest Management Inc., Cleveland, OH </a:t>
            </a:r>
            <a:endParaRPr lang="en-US" b="1" dirty="0"/>
          </a:p>
        </p:txBody>
      </p:sp>
      <p:sp>
        <p:nvSpPr>
          <p:cNvPr id="7" name="Rectangle 6"/>
          <p:cNvSpPr/>
          <p:nvPr/>
        </p:nvSpPr>
        <p:spPr>
          <a:xfrm>
            <a:off x="2133600" y="4724400"/>
            <a:ext cx="8991600" cy="1569660"/>
          </a:xfrm>
          <a:prstGeom prst="rect">
            <a:avLst/>
          </a:prstGeom>
        </p:spPr>
        <p:txBody>
          <a:bodyPr wrap="square">
            <a:spAutoFit/>
          </a:bodyPr>
          <a:lstStyle/>
          <a:p>
            <a:r>
              <a:rPr lang="en-US" sz="3200" b="1" dirty="0" smtClean="0">
                <a:solidFill>
                  <a:srgbClr val="196333"/>
                </a:solidFill>
              </a:rPr>
              <a:t>Join Us!  </a:t>
            </a:r>
          </a:p>
          <a:p>
            <a:r>
              <a:rPr lang="en-US" sz="3200" b="1" dirty="0" smtClean="0">
                <a:solidFill>
                  <a:srgbClr val="196333"/>
                </a:solidFill>
              </a:rPr>
              <a:t>Contact: </a:t>
            </a:r>
            <a:r>
              <a:rPr lang="en-US" sz="3200" b="1" dirty="0" smtClean="0">
                <a:solidFill>
                  <a:srgbClr val="196333"/>
                </a:solidFill>
                <a:hlinkClick r:id="rId3"/>
              </a:rPr>
              <a:t>ipmworks@ipminstitute.org</a:t>
            </a:r>
            <a:endParaRPr lang="en-US" sz="3200" b="1" dirty="0" smtClean="0">
              <a:solidFill>
                <a:srgbClr val="196333"/>
              </a:solidFill>
            </a:endParaRPr>
          </a:p>
          <a:p>
            <a:r>
              <a:rPr lang="en-US" sz="3200" b="1" dirty="0" smtClean="0">
                <a:solidFill>
                  <a:srgbClr val="196333"/>
                </a:solidFill>
              </a:rPr>
              <a:t>Google: Business Case for IPM in Schools</a:t>
            </a:r>
            <a:endParaRPr lang="en-US" sz="3200" dirty="0">
              <a:solidFill>
                <a:srgbClr val="196333"/>
              </a:solidFill>
            </a:endParaRPr>
          </a:p>
        </p:txBody>
      </p:sp>
      <p:pic>
        <p:nvPicPr>
          <p:cNvPr id="2" name="Picture 1"/>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140677" y="3886200"/>
            <a:ext cx="1992923" cy="2590800"/>
          </a:xfrm>
          <a:prstGeom prst="rect">
            <a:avLst/>
          </a:prstGeom>
          <a:ln w="3175">
            <a:solidFill>
              <a:schemeClr val="tx1"/>
            </a:solidFill>
          </a:ln>
        </p:spPr>
      </p:pic>
    </p:spTree>
    <p:extLst>
      <p:ext uri="{BB962C8B-B14F-4D97-AF65-F5344CB8AC3E}">
        <p14:creationId xmlns:p14="http://schemas.microsoft.com/office/powerpoint/2010/main" val="29592563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6">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6">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6">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Straight Connector 9"/>
          <p:cNvCxnSpPr/>
          <p:nvPr/>
        </p:nvCxnSpPr>
        <p:spPr>
          <a:xfrm>
            <a:off x="0" y="914400"/>
            <a:ext cx="8001000" cy="0"/>
          </a:xfrm>
          <a:prstGeom prst="line">
            <a:avLst/>
          </a:prstGeom>
          <a:ln w="57150">
            <a:solidFill>
              <a:srgbClr val="196333"/>
            </a:soli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11" name="Rectangle 1"/>
          <p:cNvSpPr>
            <a:spLocks noChangeArrowheads="1"/>
          </p:cNvSpPr>
          <p:nvPr/>
        </p:nvSpPr>
        <p:spPr bwMode="auto">
          <a:xfrm>
            <a:off x="0" y="6581001"/>
            <a:ext cx="9144000" cy="276999"/>
          </a:xfrm>
          <a:prstGeom prst="rect">
            <a:avLst/>
          </a:prstGeom>
          <a:solidFill>
            <a:srgbClr val="265636"/>
          </a:solid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lvl="0" fontAlgn="base">
              <a:spcBef>
                <a:spcPct val="0"/>
              </a:spcBef>
              <a:spcAft>
                <a:spcPct val="0"/>
              </a:spcAft>
            </a:pPr>
            <a:r>
              <a:rPr lang="en-US" sz="1200" i="1" dirty="0" smtClean="0">
                <a:solidFill>
                  <a:schemeClr val="bg1"/>
                </a:solidFill>
                <a:latin typeface="Times New Roman" pitchFamily="18" charset="0"/>
                <a:cs typeface="Times New Roman" pitchFamily="18" charset="0"/>
              </a:rPr>
              <a:t>Harnessing Marketplace Power to Improve Health, Environment and Economics</a:t>
            </a:r>
            <a:endParaRPr kumimoji="0" lang="en-US" sz="1200" i="1" u="none" strike="noStrike" cap="none" normalizeH="0" baseline="0" dirty="0" smtClean="0">
              <a:ln>
                <a:noFill/>
              </a:ln>
              <a:solidFill>
                <a:schemeClr val="bg1"/>
              </a:solidFill>
              <a:effectLst/>
              <a:latin typeface="Times New Roman" pitchFamily="18" charset="0"/>
              <a:cs typeface="Times New Roman" pitchFamily="18" charset="0"/>
            </a:endParaRPr>
          </a:p>
        </p:txBody>
      </p:sp>
      <p:sp>
        <p:nvSpPr>
          <p:cNvPr id="14" name="Rectangle 3"/>
          <p:cNvSpPr txBox="1">
            <a:spLocks noChangeArrowheads="1"/>
          </p:cNvSpPr>
          <p:nvPr/>
        </p:nvSpPr>
        <p:spPr>
          <a:xfrm>
            <a:off x="76200" y="1219200"/>
            <a:ext cx="8763000" cy="5410200"/>
          </a:xfrm>
          <a:prstGeom prst="rect">
            <a:avLst/>
          </a:prstGeom>
        </p:spPr>
        <p:txBody>
          <a:bodyPr vert="horz" lIns="91440" tIns="45720" rIns="91440" bIns="45720" rtlCol="0">
            <a:normAutofit/>
          </a:bodyPr>
          <a:lstStyle/>
          <a:p>
            <a:pPr marL="0" marR="0" lvl="0" indent="0" algn="l" defTabSz="914400" rtl="0" eaLnBrk="1" fontAlgn="auto" latinLnBrk="0" hangingPunct="1">
              <a:lnSpc>
                <a:spcPct val="100000"/>
              </a:lnSpc>
              <a:spcBef>
                <a:spcPct val="20000"/>
              </a:spcBef>
              <a:spcAft>
                <a:spcPts val="0"/>
              </a:spcAft>
              <a:buClrTx/>
              <a:buSzTx/>
              <a:buFontTx/>
              <a:buNone/>
              <a:tabLst/>
              <a:defRPr/>
            </a:pPr>
            <a:endParaRPr kumimoji="0" lang="en-US" sz="1800" b="0" i="0" u="none" strike="noStrike" kern="1200" cap="none" spc="0" normalizeH="0" baseline="0" noProof="0" dirty="0" smtClean="0">
              <a:ln>
                <a:noFill/>
              </a:ln>
              <a:solidFill>
                <a:schemeClr val="tx1"/>
              </a:solidFill>
              <a:effectLst/>
              <a:uLnTx/>
              <a:uFillTx/>
              <a:latin typeface="+mn-lt"/>
              <a:ea typeface="+mn-ea"/>
              <a:cs typeface="+mn-cs"/>
            </a:endParaRPr>
          </a:p>
        </p:txBody>
      </p:sp>
      <p:sp>
        <p:nvSpPr>
          <p:cNvPr id="6" name="Title 5"/>
          <p:cNvSpPr>
            <a:spLocks noGrp="1"/>
          </p:cNvSpPr>
          <p:nvPr>
            <p:ph type="title"/>
          </p:nvPr>
        </p:nvSpPr>
        <p:spPr>
          <a:xfrm>
            <a:off x="457200" y="0"/>
            <a:ext cx="8229600" cy="1143000"/>
          </a:xfrm>
        </p:spPr>
        <p:txBody>
          <a:bodyPr/>
          <a:lstStyle/>
          <a:p>
            <a:r>
              <a:rPr lang="en-US" dirty="0" smtClean="0"/>
              <a:t>IPM is a Continuum!</a:t>
            </a:r>
            <a:endParaRPr lang="en-US" dirty="0"/>
          </a:p>
        </p:txBody>
      </p:sp>
      <p:pic>
        <p:nvPicPr>
          <p:cNvPr id="7" name="Picture 2" descr="C:\Desktop Two\II JPGS\Best Pix\continuum 1.jpg"/>
          <p:cNvPicPr>
            <a:picLocks noGrp="1" noChangeAspect="1" noChangeArrowheads="1"/>
          </p:cNvPicPr>
          <p:nvPr>
            <p:ph sz="quarter" idx="4294967295"/>
          </p:nvPr>
        </p:nvPicPr>
        <p:blipFill>
          <a:blip r:embed="rId3" cstate="print"/>
          <a:srcRect/>
          <a:stretch>
            <a:fillRect/>
          </a:stretch>
        </p:blipFill>
        <p:spPr>
          <a:xfrm>
            <a:off x="851848" y="1163284"/>
            <a:ext cx="2590800" cy="4932716"/>
          </a:xfrm>
          <a:prstGeom prst="rect">
            <a:avLst/>
          </a:prstGeom>
          <a:noFill/>
        </p:spPr>
      </p:pic>
      <p:pic>
        <p:nvPicPr>
          <p:cNvPr id="8" name="Picture 3" descr="C:\Desktop Two\II JPGS\Best Pix\continuum 2.jpeg"/>
          <p:cNvPicPr>
            <a:picLocks noGrp="1" noChangeAspect="1" noChangeArrowheads="1"/>
          </p:cNvPicPr>
          <p:nvPr>
            <p:ph sz="quarter" idx="4294967295"/>
          </p:nvPr>
        </p:nvPicPr>
        <p:blipFill>
          <a:blip r:embed="rId4" cstate="print"/>
          <a:srcRect/>
          <a:stretch>
            <a:fillRect/>
          </a:stretch>
        </p:blipFill>
        <p:spPr>
          <a:xfrm>
            <a:off x="5271448" y="1315684"/>
            <a:ext cx="3124200" cy="4678363"/>
          </a:xfrm>
          <a:prstGeom prst="rect">
            <a:avLst/>
          </a:prstGeom>
          <a:noFill/>
        </p:spPr>
      </p:pic>
      <p:sp>
        <p:nvSpPr>
          <p:cNvPr id="9" name="Content Placeholder 9"/>
          <p:cNvSpPr>
            <a:spLocks noGrp="1"/>
          </p:cNvSpPr>
          <p:nvPr>
            <p:ph sz="quarter" idx="4294967295"/>
          </p:nvPr>
        </p:nvSpPr>
        <p:spPr>
          <a:xfrm>
            <a:off x="5257800" y="5201884"/>
            <a:ext cx="3429000" cy="609600"/>
          </a:xfrm>
          <a:prstGeom prst="rect">
            <a:avLst/>
          </a:prstGeom>
        </p:spPr>
        <p:txBody>
          <a:bodyPr>
            <a:normAutofit fontScale="92500" lnSpcReduction="10000"/>
          </a:bodyPr>
          <a:lstStyle/>
          <a:p>
            <a:pPr eaLnBrk="1" hangingPunct="1">
              <a:buFontTx/>
              <a:buNone/>
            </a:pPr>
            <a:r>
              <a:rPr lang="en-US" sz="4000" b="1" dirty="0" smtClean="0">
                <a:solidFill>
                  <a:schemeClr val="bg1"/>
                </a:solidFill>
              </a:rPr>
              <a:t>I do more IPM!</a:t>
            </a:r>
            <a:endParaRPr lang="en-US" b="1" dirty="0" smtClean="0">
              <a:solidFill>
                <a:schemeClr val="bg1"/>
              </a:solidFill>
            </a:endParaRPr>
          </a:p>
        </p:txBody>
      </p:sp>
      <p:sp>
        <p:nvSpPr>
          <p:cNvPr id="12" name="Content Placeholder 9"/>
          <p:cNvSpPr>
            <a:spLocks noGrp="1"/>
          </p:cNvSpPr>
          <p:nvPr>
            <p:ph sz="quarter" idx="4294967295"/>
          </p:nvPr>
        </p:nvSpPr>
        <p:spPr>
          <a:xfrm>
            <a:off x="1080448" y="5278084"/>
            <a:ext cx="2438400" cy="609600"/>
          </a:xfrm>
          <a:prstGeom prst="rect">
            <a:avLst/>
          </a:prstGeom>
        </p:spPr>
        <p:txBody>
          <a:bodyPr>
            <a:normAutofit fontScale="92500" lnSpcReduction="10000"/>
          </a:bodyPr>
          <a:lstStyle/>
          <a:p>
            <a:pPr eaLnBrk="1" hangingPunct="1">
              <a:buFontTx/>
              <a:buNone/>
            </a:pPr>
            <a:r>
              <a:rPr lang="en-US" sz="4000" b="1" dirty="0" smtClean="0">
                <a:solidFill>
                  <a:schemeClr val="bg1"/>
                </a:solidFill>
              </a:rPr>
              <a:t>I do IPM!</a:t>
            </a:r>
            <a:endParaRPr lang="en-US" b="1" dirty="0" smtClean="0">
              <a:solidFill>
                <a:schemeClr val="bg1"/>
              </a:solidFill>
            </a:endParaRPr>
          </a:p>
        </p:txBody>
      </p:sp>
    </p:spTree>
    <p:extLst>
      <p:ext uri="{BB962C8B-B14F-4D97-AF65-F5344CB8AC3E}">
        <p14:creationId xmlns:p14="http://schemas.microsoft.com/office/powerpoint/2010/main" val="36623891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9">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Straight Connector 9"/>
          <p:cNvCxnSpPr/>
          <p:nvPr/>
        </p:nvCxnSpPr>
        <p:spPr>
          <a:xfrm>
            <a:off x="0" y="914400"/>
            <a:ext cx="8001000" cy="0"/>
          </a:xfrm>
          <a:prstGeom prst="line">
            <a:avLst/>
          </a:prstGeom>
          <a:ln w="57150">
            <a:solidFill>
              <a:srgbClr val="196333"/>
            </a:soli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11" name="Rectangle 1"/>
          <p:cNvSpPr>
            <a:spLocks noChangeArrowheads="1"/>
          </p:cNvSpPr>
          <p:nvPr/>
        </p:nvSpPr>
        <p:spPr bwMode="auto">
          <a:xfrm>
            <a:off x="0" y="6581001"/>
            <a:ext cx="9144000" cy="276999"/>
          </a:xfrm>
          <a:prstGeom prst="rect">
            <a:avLst/>
          </a:prstGeom>
          <a:solidFill>
            <a:srgbClr val="265636"/>
          </a:solid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lvl="0" fontAlgn="base">
              <a:spcBef>
                <a:spcPct val="0"/>
              </a:spcBef>
              <a:spcAft>
                <a:spcPct val="0"/>
              </a:spcAft>
            </a:pPr>
            <a:r>
              <a:rPr lang="en-US" sz="1200" i="1" dirty="0" smtClean="0">
                <a:solidFill>
                  <a:schemeClr val="bg1"/>
                </a:solidFill>
                <a:latin typeface="Times New Roman" pitchFamily="18" charset="0"/>
                <a:cs typeface="Times New Roman" pitchFamily="18" charset="0"/>
              </a:rPr>
              <a:t>Harnessing Marketplace Power to Improve Health, Environment and Economics</a:t>
            </a:r>
            <a:endParaRPr kumimoji="0" lang="en-US" sz="1200" i="1" u="none" strike="noStrike" cap="none" normalizeH="0" baseline="0" dirty="0" smtClean="0">
              <a:ln>
                <a:noFill/>
              </a:ln>
              <a:solidFill>
                <a:schemeClr val="bg1"/>
              </a:solidFill>
              <a:effectLst/>
              <a:latin typeface="Times New Roman" pitchFamily="18" charset="0"/>
              <a:cs typeface="Times New Roman" pitchFamily="18" charset="0"/>
            </a:endParaRPr>
          </a:p>
        </p:txBody>
      </p:sp>
      <p:sp>
        <p:nvSpPr>
          <p:cNvPr id="14" name="Rectangle 3"/>
          <p:cNvSpPr txBox="1">
            <a:spLocks noChangeArrowheads="1"/>
          </p:cNvSpPr>
          <p:nvPr/>
        </p:nvSpPr>
        <p:spPr>
          <a:xfrm>
            <a:off x="76200" y="1219200"/>
            <a:ext cx="8763000" cy="5410200"/>
          </a:xfrm>
          <a:prstGeom prst="rect">
            <a:avLst/>
          </a:prstGeom>
        </p:spPr>
        <p:txBody>
          <a:bodyPr vert="horz" lIns="91440" tIns="45720" rIns="91440" bIns="45720" rtlCol="0">
            <a:normAutofit/>
          </a:bodyPr>
          <a:lstStyle/>
          <a:p>
            <a:pPr marL="0" marR="0" lvl="0" indent="0" algn="l" defTabSz="914400" rtl="0" eaLnBrk="1" fontAlgn="auto" latinLnBrk="0" hangingPunct="1">
              <a:lnSpc>
                <a:spcPct val="100000"/>
              </a:lnSpc>
              <a:spcBef>
                <a:spcPct val="20000"/>
              </a:spcBef>
              <a:spcAft>
                <a:spcPts val="0"/>
              </a:spcAft>
              <a:buClrTx/>
              <a:buSzTx/>
              <a:buFontTx/>
              <a:buNone/>
              <a:tabLst/>
              <a:defRPr/>
            </a:pPr>
            <a:endParaRPr kumimoji="0" lang="en-US" sz="1800" b="0" i="0" u="none" strike="noStrike" kern="1200" cap="none" spc="0" normalizeH="0" baseline="0" noProof="0" dirty="0" smtClean="0">
              <a:ln>
                <a:noFill/>
              </a:ln>
              <a:solidFill>
                <a:schemeClr val="tx1"/>
              </a:solidFill>
              <a:effectLst/>
              <a:uLnTx/>
              <a:uFillTx/>
              <a:latin typeface="+mn-lt"/>
              <a:ea typeface="+mn-ea"/>
              <a:cs typeface="+mn-cs"/>
            </a:endParaRPr>
          </a:p>
        </p:txBody>
      </p:sp>
      <p:pic>
        <p:nvPicPr>
          <p:cNvPr id="7" name="Picture 2" descr="C:\Desktop Two\II JPGS\Best Pix\continuum 3.jpg"/>
          <p:cNvPicPr>
            <a:picLocks noGrp="1" noChangeAspect="1" noChangeArrowheads="1"/>
          </p:cNvPicPr>
          <p:nvPr>
            <p:ph sz="quarter" idx="4294967295"/>
          </p:nvPr>
        </p:nvPicPr>
        <p:blipFill>
          <a:blip r:embed="rId3" cstate="email">
            <a:extLst>
              <a:ext uri="{28A0092B-C50C-407E-A947-70E740481C1C}">
                <a14:useLocalDpi xmlns:a14="http://schemas.microsoft.com/office/drawing/2010/main"/>
              </a:ext>
            </a:extLst>
          </a:blip>
          <a:srcRect/>
          <a:stretch>
            <a:fillRect/>
          </a:stretch>
        </p:blipFill>
        <p:spPr>
          <a:xfrm>
            <a:off x="457200" y="1752600"/>
            <a:ext cx="3728244" cy="4648200"/>
          </a:xfrm>
          <a:prstGeom prst="rect">
            <a:avLst/>
          </a:prstGeom>
          <a:noFill/>
        </p:spPr>
      </p:pic>
      <p:pic>
        <p:nvPicPr>
          <p:cNvPr id="8" name="Picture 3" descr="C:\Desktop Two\II JPGS\Best Pix\continuum 5.jpg"/>
          <p:cNvPicPr>
            <a:picLocks noGrp="1" noChangeAspect="1" noChangeArrowheads="1"/>
          </p:cNvPicPr>
          <p:nvPr>
            <p:ph sz="quarter" idx="4294967295"/>
          </p:nvPr>
        </p:nvPicPr>
        <p:blipFill>
          <a:blip r:embed="rId4" cstate="email">
            <a:extLst>
              <a:ext uri="{28A0092B-C50C-407E-A947-70E740481C1C}">
                <a14:useLocalDpi xmlns:a14="http://schemas.microsoft.com/office/drawing/2010/main"/>
              </a:ext>
            </a:extLst>
          </a:blip>
          <a:srcRect/>
          <a:stretch>
            <a:fillRect/>
          </a:stretch>
        </p:blipFill>
        <p:spPr>
          <a:xfrm>
            <a:off x="5105400" y="1830387"/>
            <a:ext cx="3200400" cy="4570413"/>
          </a:xfrm>
          <a:prstGeom prst="rect">
            <a:avLst/>
          </a:prstGeom>
          <a:noFill/>
        </p:spPr>
      </p:pic>
      <p:sp>
        <p:nvSpPr>
          <p:cNvPr id="9" name="Content Placeholder 9"/>
          <p:cNvSpPr>
            <a:spLocks noGrp="1"/>
          </p:cNvSpPr>
          <p:nvPr>
            <p:ph sz="quarter" idx="4294967295"/>
          </p:nvPr>
        </p:nvSpPr>
        <p:spPr>
          <a:xfrm>
            <a:off x="76200" y="990600"/>
            <a:ext cx="4876800" cy="609600"/>
          </a:xfrm>
          <a:prstGeom prst="rect">
            <a:avLst/>
          </a:prstGeom>
        </p:spPr>
        <p:txBody>
          <a:bodyPr>
            <a:normAutofit fontScale="92500" lnSpcReduction="10000"/>
          </a:bodyPr>
          <a:lstStyle/>
          <a:p>
            <a:pPr eaLnBrk="1" hangingPunct="1">
              <a:buFontTx/>
              <a:buNone/>
            </a:pPr>
            <a:r>
              <a:rPr lang="en-US" sz="4000" b="1" dirty="0" smtClean="0">
                <a:solidFill>
                  <a:schemeClr val="tx2"/>
                </a:solidFill>
              </a:rPr>
              <a:t>I’m the real IPM baby!</a:t>
            </a:r>
            <a:endParaRPr lang="en-US" b="1" dirty="0" smtClean="0">
              <a:solidFill>
                <a:schemeClr val="tx2"/>
              </a:solidFill>
            </a:endParaRPr>
          </a:p>
        </p:txBody>
      </p:sp>
      <p:sp>
        <p:nvSpPr>
          <p:cNvPr id="12" name="Content Placeholder 9"/>
          <p:cNvSpPr>
            <a:spLocks noGrp="1"/>
          </p:cNvSpPr>
          <p:nvPr>
            <p:ph sz="quarter" idx="4294967295"/>
          </p:nvPr>
        </p:nvSpPr>
        <p:spPr>
          <a:xfrm>
            <a:off x="5257800" y="1828800"/>
            <a:ext cx="3810000" cy="609600"/>
          </a:xfrm>
          <a:prstGeom prst="rect">
            <a:avLst/>
          </a:prstGeom>
        </p:spPr>
        <p:txBody>
          <a:bodyPr>
            <a:normAutofit fontScale="92500" lnSpcReduction="10000"/>
          </a:bodyPr>
          <a:lstStyle/>
          <a:p>
            <a:pPr eaLnBrk="1" hangingPunct="1">
              <a:buFontTx/>
              <a:buNone/>
            </a:pPr>
            <a:r>
              <a:rPr lang="en-US" sz="4000" b="1" dirty="0" smtClean="0">
                <a:solidFill>
                  <a:schemeClr val="tx2">
                    <a:lumMod val="20000"/>
                    <a:lumOff val="80000"/>
                  </a:schemeClr>
                </a:solidFill>
              </a:rPr>
              <a:t>Ultimate IPM</a:t>
            </a:r>
            <a:endParaRPr lang="en-US" b="1" dirty="0" smtClean="0">
              <a:solidFill>
                <a:schemeClr val="tx2">
                  <a:lumMod val="20000"/>
                  <a:lumOff val="80000"/>
                </a:schemeClr>
              </a:solidFill>
            </a:endParaRPr>
          </a:p>
        </p:txBody>
      </p:sp>
    </p:spTree>
    <p:extLst>
      <p:ext uri="{BB962C8B-B14F-4D97-AF65-F5344CB8AC3E}">
        <p14:creationId xmlns:p14="http://schemas.microsoft.com/office/powerpoint/2010/main" val="15654806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2">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457200" y="0"/>
            <a:ext cx="8229600" cy="1143000"/>
          </a:xfrm>
          <a:prstGeom prst="rect">
            <a:avLst/>
          </a:prstGeom>
        </p:spPr>
        <p:txBody>
          <a:bodyPr vert="horz" lIns="91440" tIns="45720" rIns="91440" bIns="45720" rtlCol="0" anchor="ctr">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4400" b="1" i="0" u="none" strike="noStrike" kern="1200" cap="small" spc="200" normalizeH="0" baseline="0" noProof="0" dirty="0" smtClean="0">
                <a:ln>
                  <a:noFill/>
                </a:ln>
                <a:solidFill>
                  <a:schemeClr val="tx1"/>
                </a:solidFill>
                <a:effectLst/>
                <a:uLnTx/>
                <a:uFillTx/>
                <a:latin typeface="+mj-lt"/>
                <a:ea typeface="+mj-ea"/>
                <a:cs typeface="+mj-cs"/>
              </a:rPr>
              <a:t>Busines</a:t>
            </a:r>
            <a:r>
              <a:rPr lang="en-US" sz="4400" b="1" cap="small" spc="200" noProof="0" dirty="0" smtClean="0">
                <a:latin typeface="+mj-lt"/>
                <a:ea typeface="+mj-ea"/>
                <a:cs typeface="+mj-cs"/>
              </a:rPr>
              <a:t>s Case?</a:t>
            </a:r>
            <a:endParaRPr kumimoji="0" lang="en-US" sz="4400" b="1" i="0" u="none" strike="noStrike" kern="1200" cap="small" spc="200" normalizeH="0" baseline="0" noProof="0" dirty="0">
              <a:ln>
                <a:noFill/>
              </a:ln>
              <a:solidFill>
                <a:schemeClr val="tx1"/>
              </a:solidFill>
              <a:effectLst/>
              <a:uLnTx/>
              <a:uFillTx/>
              <a:latin typeface="+mj-lt"/>
              <a:ea typeface="+mj-ea"/>
              <a:cs typeface="+mj-cs"/>
            </a:endParaRPr>
          </a:p>
        </p:txBody>
      </p:sp>
    </p:spTree>
    <p:extLst>
      <p:ext uri="{BB962C8B-B14F-4D97-AF65-F5344CB8AC3E}">
        <p14:creationId xmlns:p14="http://schemas.microsoft.com/office/powerpoint/2010/main" val="691533050"/>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otalTime>9816</TotalTime>
  <Words>3114</Words>
  <Application>Microsoft Office PowerPoint</Application>
  <PresentationFormat>On-screen Show (4:3)</PresentationFormat>
  <Paragraphs>680</Paragraphs>
  <Slides>62</Slides>
  <Notes>46</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62</vt:i4>
      </vt:variant>
    </vt:vector>
  </HeadingPairs>
  <TitlesOfParts>
    <vt:vector size="69" baseType="lpstr">
      <vt:lpstr>Arial Unicode MS</vt:lpstr>
      <vt:lpstr>宋体</vt:lpstr>
      <vt:lpstr>Arial</vt:lpstr>
      <vt:lpstr>Calibri</vt:lpstr>
      <vt:lpstr>Times New Roman</vt:lpstr>
      <vt:lpstr>Wingdings</vt:lpstr>
      <vt:lpstr>Office Theme</vt:lpstr>
      <vt:lpstr> The BUSINESS CASE  for IPM in Schools  or How IPM Can Make Money  for Your School District  Thomas A. Green, Ph.D. President, IPM Institute of North America  Washington Coalition Meeting Federal Way, WA April 30, 2015</vt:lpstr>
      <vt:lpstr>Leveraging marketplace power to improve health, environment and economics</vt:lpstr>
      <vt:lpstr>Customers choosing green</vt:lpstr>
      <vt:lpstr>  Green building accounted for 20% of all new US commercial construction in 2013.   - National Mortgage Professional Magazine, Oct. 30, 2014.  We need to be prepared  for a future where  the expectation is green!</vt:lpstr>
      <vt:lpstr>PowerPoint Presentation</vt:lpstr>
      <vt:lpstr>PowerPoint Presentation</vt:lpstr>
      <vt:lpstr>IPM is a Continuum!</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An Ounce of Prevention…</vt:lpstr>
      <vt:lpstr>An Ounce of Prevention…</vt:lpstr>
      <vt:lpstr>An Ounce of Prevention…</vt:lpstr>
      <vt:lpstr>Pennywise…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Liability</vt:lpstr>
      <vt:lpstr>Liability</vt:lpstr>
      <vt:lpstr>Liability</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Direct Costs?</vt:lpstr>
      <vt:lpstr>PowerPoint Presentation</vt:lpstr>
      <vt:lpstr>To Cut Costs It Takes a Team!</vt:lpstr>
      <vt:lpstr>IPM Coordinator</vt:lpstr>
      <vt:lpstr>Cost-effective Management</vt:lpstr>
      <vt:lpstr>PowerPoint Presentation</vt:lpstr>
      <vt:lpstr>Visit StopSchoolPests.org!</vt:lpstr>
      <vt:lpstr>PowerPoint Presentation</vt:lpstr>
      <vt:lpstr>Common deficiencies corrected…</vt:lpstr>
      <vt:lpstr>People, training, tools…</vt:lpstr>
      <vt:lpstr>PowerPoint Presentation</vt:lpstr>
      <vt:lpstr>Results!</vt:lpstr>
      <vt:lpstr>PowerPoint Presentation</vt:lpstr>
      <vt:lpstr>PowerPoint Presentation</vt:lpstr>
      <vt:lpstr>Indirect costs?</vt:lpstr>
      <vt:lpstr>Indirect costs?</vt:lpstr>
      <vt:lpstr>Indirect costs?</vt:lpstr>
      <vt:lpstr>Progress towards IPM in all of our schools!</vt:lpstr>
      <vt:lpstr>Closing thoughts…</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IPM Institute of North America</dc:title>
  <dc:creator>Leigh</dc:creator>
  <cp:lastModifiedBy>Thomas Green</cp:lastModifiedBy>
  <cp:revision>671</cp:revision>
  <dcterms:created xsi:type="dcterms:W3CDTF">2006-08-16T00:00:00Z</dcterms:created>
  <dcterms:modified xsi:type="dcterms:W3CDTF">2015-05-18T20:08:02Z</dcterms:modified>
</cp:coreProperties>
</file>